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2" r:id="rId3"/>
    <p:sldId id="263" r:id="rId4"/>
    <p:sldId id="264" r:id="rId5"/>
    <p:sldId id="265" r:id="rId6"/>
    <p:sldId id="257" r:id="rId7"/>
    <p:sldId id="258" r:id="rId8"/>
    <p:sldId id="259"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2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74428CC-973C-4C2C-84F2-E22B845A0C8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74428CC-973C-4C2C-84F2-E22B845A0C86}" type="slidenum">
              <a:rPr lang="ru-RU" smtClean="0"/>
              <a:pPr/>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74428CC-973C-4C2C-84F2-E22B845A0C86}" type="slidenum">
              <a:rPr lang="ru-RU" smtClean="0"/>
              <a:pPr/>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95995-A2C5-4BF1-B8A1-16B581553EC0}" type="datetimeFigureOut">
              <a:rPr lang="ru-RU" smtClean="0"/>
              <a:pPr/>
              <a:t>26.03.2025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74428CC-973C-4C2C-84F2-E22B845A0C8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91595995-A2C5-4BF1-B8A1-16B581553EC0}" type="datetimeFigureOut">
              <a:rPr lang="ru-RU" smtClean="0"/>
              <a:pPr/>
              <a:t>26.03.2025</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574428CC-973C-4C2C-84F2-E22B845A0C8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91595995-A2C5-4BF1-B8A1-16B581553EC0}" type="datetimeFigureOut">
              <a:rPr lang="ru-RU" smtClean="0"/>
              <a:pPr/>
              <a:t>26.03.2025</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574428CC-973C-4C2C-84F2-E22B845A0C8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1595995-A2C5-4BF1-B8A1-16B581553EC0}" type="datetimeFigureOut">
              <a:rPr lang="ru-RU" smtClean="0"/>
              <a:pPr/>
              <a:t>26.03.2025</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74428CC-973C-4C2C-84F2-E22B845A0C8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sov_gimn@sovrnhmao.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b="1" i="1" dirty="0">
                <a:latin typeface="Times New Roman" panose="02020603050405020304" pitchFamily="18" charset="0"/>
                <a:cs typeface="Times New Roman" panose="02020603050405020304" pitchFamily="18" charset="0"/>
              </a:rPr>
              <a:t>Правила приёма на обучение по образовательным программам НОО</a:t>
            </a:r>
          </a:p>
        </p:txBody>
      </p:sp>
    </p:spTree>
    <p:extLst>
      <p:ext uri="{BB962C8B-B14F-4D97-AF65-F5344CB8AC3E}">
        <p14:creationId xmlns:p14="http://schemas.microsoft.com/office/powerpoint/2010/main" val="366673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Выдержки из </a:t>
            </a:r>
            <a:r>
              <a:rPr lang="ru-RU" dirty="0" smtClean="0"/>
              <a:t>Положения </a:t>
            </a:r>
            <a:endParaRPr lang="ru-RU" dirty="0"/>
          </a:p>
        </p:txBody>
      </p:sp>
      <p:sp>
        <p:nvSpPr>
          <p:cNvPr id="3" name="Объект 2"/>
          <p:cNvSpPr>
            <a:spLocks noGrp="1"/>
          </p:cNvSpPr>
          <p:nvPr>
            <p:ph idx="1"/>
          </p:nvPr>
        </p:nvSpPr>
        <p:spPr>
          <a:xfrm>
            <a:off x="1547664" y="1916832"/>
            <a:ext cx="6196405" cy="3603812"/>
          </a:xfrm>
        </p:spPr>
        <p:txBody>
          <a:bodyPr>
            <a:normAutofit/>
          </a:bodyPr>
          <a:lstStyle/>
          <a:p>
            <a:pPr marL="457200" lvl="1" indent="0" algn="just">
              <a:spcAft>
                <a:spcPts val="0"/>
              </a:spcAft>
              <a:buNone/>
            </a:pPr>
            <a:r>
              <a:rPr lang="ru-RU" sz="1400" dirty="0" smtClean="0">
                <a:latin typeface="Times New Roman"/>
                <a:ea typeface="Times New Roman"/>
              </a:rPr>
              <a:t>Настоящее </a:t>
            </a:r>
            <a:r>
              <a:rPr lang="ru-RU" sz="1400" dirty="0">
                <a:latin typeface="Times New Roman"/>
                <a:ea typeface="Times New Roman"/>
              </a:rPr>
              <a:t>Положение о приеме на обучение по </a:t>
            </a:r>
            <a:r>
              <a:rPr lang="ru-RU" sz="1400" dirty="0" smtClean="0">
                <a:latin typeface="Times New Roman"/>
                <a:ea typeface="Times New Roman"/>
              </a:rPr>
              <a:t>образовательным программам </a:t>
            </a:r>
            <a:r>
              <a:rPr lang="ru-RU" sz="1400" dirty="0">
                <a:latin typeface="Times New Roman"/>
                <a:ea typeface="Times New Roman"/>
              </a:rPr>
              <a:t>начального общего, основного общего, среднего общего образования  разработано в соответствии с:</a:t>
            </a:r>
          </a:p>
          <a:p>
            <a:pPr lvl="0" algn="just">
              <a:spcAft>
                <a:spcPts val="0"/>
              </a:spcAft>
              <a:buFont typeface="Times New Roman" panose="02020603050405020304" pitchFamily="18" charset="0"/>
              <a:buChar char="₋"/>
            </a:pPr>
            <a:r>
              <a:rPr lang="ru-RU" sz="1400" dirty="0" smtClean="0">
                <a:latin typeface="Times New Roman"/>
                <a:ea typeface="Times New Roman"/>
              </a:rPr>
              <a:t>Федеральным законом </a:t>
            </a:r>
            <a:r>
              <a:rPr lang="ru-RU" sz="1400" dirty="0">
                <a:latin typeface="Times New Roman"/>
                <a:ea typeface="Times New Roman"/>
              </a:rPr>
              <a:t>Российской Федерации от 29.12.2012 г. № 273 – ФЗ «Об образовании в Российской Федерации» (ч. 8 ст. 55, ст. 67);</a:t>
            </a:r>
          </a:p>
          <a:p>
            <a:pPr lvl="0" algn="just">
              <a:spcAft>
                <a:spcPts val="0"/>
              </a:spcAft>
              <a:buFont typeface="Times New Roman" panose="02020603050405020304" pitchFamily="18" charset="0"/>
              <a:buChar char="₋"/>
            </a:pPr>
            <a:r>
              <a:rPr lang="ru-RU" sz="1400" dirty="0">
                <a:solidFill>
                  <a:srgbClr val="000000"/>
                </a:solidFill>
                <a:latin typeface="Times New Roman"/>
                <a:ea typeface="Times New Roman"/>
              </a:rPr>
              <a:t>приказами Министерства образования и науки Российской Федерации от 02.09.2020 г. № 458 «Об утверждении Порядка приема на обучение по образовательным программам начального общего, основного общего и среднего общего образования»; от 08.10.2021 г. № 707 (О внесении изменений в приказ </a:t>
            </a:r>
            <a:r>
              <a:rPr lang="ru-RU" sz="1400" dirty="0" smtClean="0">
                <a:solidFill>
                  <a:srgbClr val="000000"/>
                </a:solidFill>
                <a:latin typeface="Times New Roman"/>
                <a:ea typeface="Times New Roman"/>
              </a:rPr>
              <a:t>Министерства образования и науки Российской Федерации от </a:t>
            </a:r>
            <a:r>
              <a:rPr lang="ru-RU" sz="1400" dirty="0">
                <a:solidFill>
                  <a:srgbClr val="000000"/>
                </a:solidFill>
                <a:latin typeface="Times New Roman"/>
                <a:ea typeface="Times New Roman"/>
              </a:rPr>
              <a:t>02.09.2020 г. </a:t>
            </a:r>
            <a:r>
              <a:rPr lang="ru-RU" sz="1400" dirty="0" smtClean="0">
                <a:solidFill>
                  <a:srgbClr val="000000"/>
                </a:solidFill>
                <a:latin typeface="Times New Roman"/>
                <a:ea typeface="Times New Roman"/>
              </a:rPr>
              <a:t>№ 458).</a:t>
            </a:r>
          </a:p>
          <a:p>
            <a:pPr lvl="0" algn="just">
              <a:spcAft>
                <a:spcPts val="0"/>
              </a:spcAft>
              <a:buFont typeface="Times New Roman" panose="02020603050405020304" pitchFamily="18" charset="0"/>
              <a:buChar char="₋"/>
            </a:pPr>
            <a:endParaRPr lang="ru-RU" sz="800" dirty="0">
              <a:solidFill>
                <a:srgbClr val="000000"/>
              </a:solidFill>
              <a:latin typeface="Times New Roman"/>
              <a:ea typeface="Times New Roman"/>
            </a:endParaRPr>
          </a:p>
          <a:p>
            <a:pPr lvl="0" algn="just">
              <a:spcAft>
                <a:spcPts val="0"/>
              </a:spcAft>
              <a:buNone/>
            </a:pPr>
            <a:r>
              <a:rPr lang="ru-RU" sz="1400" dirty="0">
                <a:solidFill>
                  <a:srgbClr val="000000"/>
                </a:solidFill>
                <a:latin typeface="Times New Roman"/>
                <a:ea typeface="Times New Roman"/>
                <a:cs typeface="Times New Roman"/>
              </a:rPr>
              <a:t> </a:t>
            </a:r>
            <a:r>
              <a:rPr lang="ru-RU" sz="1400" dirty="0" smtClean="0">
                <a:solidFill>
                  <a:srgbClr val="000000"/>
                </a:solidFill>
                <a:latin typeface="Times New Roman"/>
                <a:ea typeface="Times New Roman"/>
                <a:cs typeface="Times New Roman"/>
              </a:rPr>
              <a:t>     С </a:t>
            </a:r>
            <a:r>
              <a:rPr lang="ru-RU" sz="1400" dirty="0">
                <a:solidFill>
                  <a:srgbClr val="000000"/>
                </a:solidFill>
                <a:latin typeface="Times New Roman"/>
                <a:ea typeface="Times New Roman"/>
                <a:cs typeface="Times New Roman"/>
              </a:rPr>
              <a:t>целью проведения организованного приема детей в первый класс на</a:t>
            </a:r>
            <a:r>
              <a:rPr lang="en-US" sz="1400" dirty="0">
                <a:solidFill>
                  <a:srgbClr val="000000"/>
                </a:solidFill>
                <a:latin typeface="Times New Roman"/>
                <a:ea typeface="Times New Roman"/>
                <a:cs typeface="Times New Roman"/>
              </a:rPr>
              <a:t> </a:t>
            </a:r>
            <a:r>
              <a:rPr lang="ru-RU" sz="1400" dirty="0">
                <a:solidFill>
                  <a:srgbClr val="000000"/>
                </a:solidFill>
                <a:latin typeface="Times New Roman"/>
                <a:ea typeface="Times New Roman"/>
                <a:cs typeface="Times New Roman"/>
              </a:rPr>
              <a:t>информационном стенде и официальном сайте в сети Интернет размещается </a:t>
            </a:r>
            <a:r>
              <a:rPr lang="ru-RU" sz="1400" dirty="0" smtClean="0">
                <a:solidFill>
                  <a:srgbClr val="000000"/>
                </a:solidFill>
                <a:latin typeface="Times New Roman"/>
                <a:ea typeface="Times New Roman"/>
                <a:cs typeface="Times New Roman"/>
              </a:rPr>
              <a:t>информация </a:t>
            </a:r>
            <a:r>
              <a:rPr lang="en-US" sz="1400" u="sng" dirty="0" err="1">
                <a:solidFill>
                  <a:srgbClr val="0000FF"/>
                </a:solidFill>
                <a:latin typeface="Calibri"/>
                <a:ea typeface="Calibri"/>
                <a:cs typeface="Times New Roman"/>
                <a:hlinkClick r:id="rId2"/>
              </a:rPr>
              <a:t>sov</a:t>
            </a:r>
            <a:r>
              <a:rPr lang="ru-RU" sz="1400" u="sng" dirty="0">
                <a:solidFill>
                  <a:srgbClr val="0000FF"/>
                </a:solidFill>
                <a:latin typeface="Calibri"/>
                <a:ea typeface="Calibri"/>
                <a:cs typeface="Times New Roman"/>
                <a:hlinkClick r:id="rId2"/>
              </a:rPr>
              <a:t>_</a:t>
            </a:r>
            <a:r>
              <a:rPr lang="en-US" sz="1400" u="sng" dirty="0" err="1">
                <a:solidFill>
                  <a:srgbClr val="0000FF"/>
                </a:solidFill>
                <a:latin typeface="Calibri"/>
                <a:ea typeface="Calibri"/>
                <a:cs typeface="Times New Roman"/>
                <a:hlinkClick r:id="rId2"/>
              </a:rPr>
              <a:t>gimn</a:t>
            </a:r>
            <a:r>
              <a:rPr lang="ru-RU" sz="1400" u="sng" dirty="0">
                <a:solidFill>
                  <a:srgbClr val="0000FF"/>
                </a:solidFill>
                <a:latin typeface="Calibri"/>
                <a:ea typeface="Calibri"/>
                <a:cs typeface="Times New Roman"/>
                <a:hlinkClick r:id="rId2"/>
              </a:rPr>
              <a:t>@</a:t>
            </a:r>
            <a:r>
              <a:rPr lang="en-US" sz="1400" u="sng" dirty="0" err="1">
                <a:solidFill>
                  <a:srgbClr val="0000FF"/>
                </a:solidFill>
                <a:latin typeface="Calibri"/>
                <a:ea typeface="Calibri"/>
                <a:cs typeface="Times New Roman"/>
                <a:hlinkClick r:id="rId2"/>
              </a:rPr>
              <a:t>sovrnhmao</a:t>
            </a:r>
            <a:r>
              <a:rPr lang="ru-RU" sz="1400" u="sng" dirty="0">
                <a:solidFill>
                  <a:srgbClr val="0000FF"/>
                </a:solidFill>
                <a:latin typeface="Calibri"/>
                <a:ea typeface="Calibri"/>
                <a:cs typeface="Times New Roman"/>
                <a:hlinkClick r:id="rId2"/>
              </a:rPr>
              <a:t>.</a:t>
            </a:r>
            <a:r>
              <a:rPr lang="en-US" sz="1400" u="sng" dirty="0" err="1">
                <a:solidFill>
                  <a:srgbClr val="0000FF"/>
                </a:solidFill>
                <a:latin typeface="Calibri"/>
                <a:ea typeface="Calibri"/>
                <a:cs typeface="Times New Roman"/>
                <a:hlinkClick r:id="rId2"/>
              </a:rPr>
              <a:t>ru</a:t>
            </a:r>
            <a:endParaRPr lang="ru-RU" sz="1300" dirty="0">
              <a:latin typeface="Times New Roman"/>
              <a:ea typeface="Times New Roman"/>
            </a:endParaRPr>
          </a:p>
          <a:p>
            <a:pPr marL="342900" lvl="0" indent="-342900" algn="just">
              <a:spcAft>
                <a:spcPts val="0"/>
              </a:spcAft>
              <a:buFont typeface="Symbol"/>
              <a:buChar char=""/>
            </a:pPr>
            <a:endParaRPr lang="ru-RU" sz="1300" dirty="0">
              <a:latin typeface="Times New Roman"/>
              <a:ea typeface="Times New Roman"/>
            </a:endParaRPr>
          </a:p>
          <a:p>
            <a:pPr marL="342900" lvl="0" indent="-342900" algn="just">
              <a:spcAft>
                <a:spcPts val="0"/>
              </a:spcAft>
              <a:buFont typeface="Symbol"/>
              <a:buChar char=""/>
            </a:pPr>
            <a:endParaRPr lang="ru-RU" sz="1300" dirty="0">
              <a:latin typeface="Times New Roman"/>
              <a:ea typeface="Times New Roman"/>
            </a:endParaRPr>
          </a:p>
          <a:p>
            <a:endParaRPr lang="ru-RU" dirty="0"/>
          </a:p>
        </p:txBody>
      </p:sp>
    </p:spTree>
    <p:extLst>
      <p:ext uri="{BB962C8B-B14F-4D97-AF65-F5344CB8AC3E}">
        <p14:creationId xmlns:p14="http://schemas.microsoft.com/office/powerpoint/2010/main" val="178658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268760"/>
            <a:ext cx="6480720" cy="4320480"/>
          </a:xfrm>
        </p:spPr>
        <p:txBody>
          <a:bodyPr>
            <a:normAutofit fontScale="55000" lnSpcReduction="20000"/>
          </a:bodyPr>
          <a:lstStyle/>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Прием </a:t>
            </a:r>
            <a:r>
              <a:rPr lang="ru-RU" sz="2500" dirty="0">
                <a:latin typeface="Times New Roman" panose="02020603050405020304" pitchFamily="18" charset="0"/>
                <a:cs typeface="Times New Roman" panose="02020603050405020304" pitchFamily="18" charset="0"/>
              </a:rPr>
              <a:t>заявлений о приеме на обучение в первый класс для детей, проживающих на закрепленной территории и детей, имеющих преимущественное право приема, начинается с 1 апреля текущего года и завершается 30 июня текущего </a:t>
            </a:r>
            <a:r>
              <a:rPr lang="ru-RU" sz="2500" dirty="0" smtClean="0">
                <a:latin typeface="Times New Roman" panose="02020603050405020304" pitchFamily="18" charset="0"/>
                <a:cs typeface="Times New Roman" panose="02020603050405020304" pitchFamily="18" charset="0"/>
              </a:rPr>
              <a:t>года.</a:t>
            </a:r>
            <a:endParaRPr lang="ru-RU"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с 6 июля текущего года </a:t>
            </a:r>
            <a:r>
              <a:rPr lang="ru-RU" sz="2500" dirty="0">
                <a:latin typeface="Times New Roman" panose="02020603050405020304" pitchFamily="18" charset="0"/>
                <a:cs typeface="Times New Roman" panose="02020603050405020304" pitchFamily="18" charset="0"/>
              </a:rPr>
              <a:t>до </a:t>
            </a:r>
            <a:r>
              <a:rPr lang="ru-RU" sz="2500" dirty="0" smtClean="0">
                <a:latin typeface="Times New Roman" panose="02020603050405020304" pitchFamily="18" charset="0"/>
                <a:cs typeface="Times New Roman" panose="02020603050405020304" pitchFamily="18" charset="0"/>
              </a:rPr>
              <a:t>5 сентября текущего </a:t>
            </a:r>
            <a:r>
              <a:rPr lang="ru-RU" sz="2500" dirty="0">
                <a:latin typeface="Times New Roman" panose="02020603050405020304" pitchFamily="18" charset="0"/>
                <a:cs typeface="Times New Roman" panose="02020603050405020304" pitchFamily="18" charset="0"/>
              </a:rPr>
              <a:t>года </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для граждан, не проживающих на </a:t>
            </a:r>
            <a:r>
              <a:rPr lang="ru-RU" sz="2500" dirty="0" smtClean="0">
                <a:latin typeface="Times New Roman" panose="02020603050405020304" pitchFamily="18" charset="0"/>
                <a:cs typeface="Times New Roman" panose="02020603050405020304" pitchFamily="18" charset="0"/>
              </a:rPr>
              <a:t>закрепленной </a:t>
            </a:r>
            <a:r>
              <a:rPr lang="ru-RU" sz="2500" dirty="0">
                <a:latin typeface="Times New Roman" panose="02020603050405020304" pitchFamily="18" charset="0"/>
                <a:cs typeface="Times New Roman" panose="02020603050405020304" pitchFamily="18" charset="0"/>
              </a:rPr>
              <a:t>территории, при наличии свободных мест. </a:t>
            </a:r>
            <a:endParaRPr lang="en-US"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Ребенок </a:t>
            </a:r>
            <a:r>
              <a:rPr lang="ru-RU" sz="2500" dirty="0">
                <a:latin typeface="Times New Roman" panose="02020603050405020304" pitchFamily="18" charset="0"/>
                <a:cs typeface="Times New Roman" panose="02020603050405020304" pitchFamily="18" charset="0"/>
              </a:rPr>
              <a:t>имеет право преимущественного приема на обучение по образовательным программам начального общего образования в </a:t>
            </a:r>
            <a:r>
              <a:rPr lang="ru-RU" sz="2500" dirty="0" smtClean="0">
                <a:latin typeface="Times New Roman" panose="02020603050405020304" pitchFamily="18" charset="0"/>
                <a:cs typeface="Times New Roman" panose="02020603050405020304" pitchFamily="18" charset="0"/>
              </a:rPr>
              <a:t>муниципальную </a:t>
            </a:r>
            <a:r>
              <a:rPr lang="ru-RU" sz="2500" dirty="0">
                <a:latin typeface="Times New Roman" panose="02020603050405020304" pitchFamily="18" charset="0"/>
                <a:cs typeface="Times New Roman" panose="02020603050405020304" pitchFamily="18" charset="0"/>
              </a:rPr>
              <a:t>образовательную организацию, в которой обучаются его полнородные и неполнородные брат и (или) </a:t>
            </a:r>
            <a:r>
              <a:rPr lang="ru-RU" sz="2500" dirty="0" smtClean="0">
                <a:latin typeface="Times New Roman" panose="02020603050405020304" pitchFamily="18" charset="0"/>
                <a:cs typeface="Times New Roman" panose="02020603050405020304" pitchFamily="18" charset="0"/>
              </a:rPr>
              <a:t>сестра.</a:t>
            </a:r>
            <a:endParaRPr lang="en-US"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Возраст </a:t>
            </a:r>
            <a:r>
              <a:rPr lang="ru-RU" sz="2500" dirty="0">
                <a:latin typeface="Times New Roman" panose="02020603050405020304" pitchFamily="18" charset="0"/>
                <a:cs typeface="Times New Roman" panose="02020603050405020304" pitchFamily="18" charset="0"/>
              </a:rPr>
              <a:t>ребенка на 1 сентября </a:t>
            </a:r>
            <a:r>
              <a:rPr lang="ru-RU" sz="2500" dirty="0" smtClean="0">
                <a:latin typeface="Times New Roman" panose="02020603050405020304" pitchFamily="18" charset="0"/>
                <a:cs typeface="Times New Roman" panose="02020603050405020304" pitchFamily="18" charset="0"/>
              </a:rPr>
              <a:t>2025 </a:t>
            </a:r>
            <a:r>
              <a:rPr lang="ru-RU" sz="2500" dirty="0">
                <a:latin typeface="Times New Roman" panose="02020603050405020304" pitchFamily="18" charset="0"/>
                <a:cs typeface="Times New Roman" panose="02020603050405020304" pitchFamily="18" charset="0"/>
              </a:rPr>
              <a:t>года должен достичь не менее 6,5 лет, но не более восьми лет при отсутствии противопоказаний по состоянию здоровья. По заявлению родителей (законных представителей) детей учредитель общеобразовательной организации вправе разрешить прием детей в общеобразовательную организацию на обучение по образовательным программам начального общего образования в более раннем или более позднем </a:t>
            </a:r>
            <a:r>
              <a:rPr lang="ru-RU" sz="2500" dirty="0" smtClean="0">
                <a:latin typeface="Times New Roman" panose="02020603050405020304" pitchFamily="18" charset="0"/>
                <a:cs typeface="Times New Roman" panose="02020603050405020304" pitchFamily="18" charset="0"/>
              </a:rPr>
              <a:t>возрасте.</a:t>
            </a:r>
            <a:endParaRPr lang="ru-RU" sz="2500" dirty="0">
              <a:latin typeface="Times New Roman" panose="02020603050405020304" pitchFamily="18" charset="0"/>
              <a:cs typeface="Times New Roman" panose="02020603050405020304" pitchFamily="18" charset="0"/>
            </a:endParaRPr>
          </a:p>
          <a:p>
            <a:pPr algn="just">
              <a:buFontTx/>
              <a:buChar char="●"/>
            </a:pPr>
            <a:r>
              <a:rPr lang="ru-RU" sz="2500" dirty="0">
                <a:latin typeface="Times New Roman" panose="02020603050405020304" pitchFamily="18" charset="0"/>
                <a:cs typeface="Times New Roman" panose="02020603050405020304" pitchFamily="18" charset="0"/>
              </a:rPr>
              <a:t>Прим документов будет производиться в </a:t>
            </a:r>
            <a:r>
              <a:rPr lang="ru-RU" sz="2500" b="1" dirty="0">
                <a:latin typeface="Times New Roman" panose="02020603050405020304" pitchFamily="18" charset="0"/>
                <a:cs typeface="Times New Roman" panose="02020603050405020304" pitchFamily="18" charset="0"/>
              </a:rPr>
              <a:t>электронной форме</a:t>
            </a:r>
            <a:r>
              <a:rPr lang="ru-RU" sz="2500" dirty="0">
                <a:latin typeface="Times New Roman" panose="02020603050405020304" pitchFamily="18" charset="0"/>
                <a:cs typeface="Times New Roman" panose="02020603050405020304" pitchFamily="18" charset="0"/>
              </a:rPr>
              <a:t> через единый портал ГОСУСЛУГИ. </a:t>
            </a:r>
          </a:p>
          <a:p>
            <a:pPr algn="just">
              <a:buFontTx/>
              <a:buChar char="●"/>
            </a:pPr>
            <a:r>
              <a:rPr lang="ru-RU" sz="2500" b="1" dirty="0">
                <a:latin typeface="Times New Roman" panose="02020603050405020304" pitchFamily="18" charset="0"/>
                <a:cs typeface="Times New Roman" panose="02020603050405020304" pitchFamily="18" charset="0"/>
              </a:rPr>
              <a:t>После подачи заявления</a:t>
            </a:r>
            <a:r>
              <a:rPr lang="ru-RU" sz="2500" dirty="0">
                <a:latin typeface="Times New Roman" panose="02020603050405020304" pitchFamily="18" charset="0"/>
                <a:cs typeface="Times New Roman" panose="02020603050405020304" pitchFamily="18" charset="0"/>
              </a:rPr>
              <a:t> в электронном виде, Вам необходимо предоставить документы в </a:t>
            </a:r>
            <a:r>
              <a:rPr lang="ru-RU" sz="2500" dirty="0" smtClean="0">
                <a:latin typeface="Times New Roman" panose="02020603050405020304" pitchFamily="18" charset="0"/>
                <a:cs typeface="Times New Roman" panose="02020603050405020304" pitchFamily="18" charset="0"/>
              </a:rPr>
              <a:t>МАОУ </a:t>
            </a:r>
            <a:r>
              <a:rPr lang="ru-RU" sz="2500" dirty="0">
                <a:latin typeface="Times New Roman" panose="02020603050405020304" pitchFamily="18" charset="0"/>
                <a:cs typeface="Times New Roman" panose="02020603050405020304" pitchFamily="18" charset="0"/>
              </a:rPr>
              <a:t>гимназию г. Советский в течение 5-ти рабочих дней.</a:t>
            </a:r>
          </a:p>
          <a:p>
            <a:pPr marL="0" indent="0" algn="just">
              <a:buNone/>
            </a:pPr>
            <a:endParaRPr lang="ru-RU" dirty="0"/>
          </a:p>
        </p:txBody>
      </p:sp>
    </p:spTree>
    <p:extLst>
      <p:ext uri="{BB962C8B-B14F-4D97-AF65-F5344CB8AC3E}">
        <p14:creationId xmlns:p14="http://schemas.microsoft.com/office/powerpoint/2010/main" val="277894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742950" lvl="1" indent="-285750" rtl="0">
              <a:spcBef>
                <a:spcPct val="20000"/>
              </a:spcBef>
            </a:pPr>
            <a:r>
              <a:rPr lang="ru-RU" b="1" kern="1200" dirty="0">
                <a:solidFill>
                  <a:srgbClr val="000000"/>
                </a:solidFill>
                <a:latin typeface="Times New Roman"/>
                <a:ea typeface="Times New Roman"/>
                <a:cs typeface="Times New Roman"/>
              </a:rPr>
              <a:t>Для приема родитель(и) (законный(</a:t>
            </a:r>
            <a:r>
              <a:rPr lang="ru-RU" b="1" kern="1200" dirty="0" err="1">
                <a:solidFill>
                  <a:srgbClr val="000000"/>
                </a:solidFill>
                <a:latin typeface="Times New Roman"/>
                <a:ea typeface="Times New Roman"/>
                <a:cs typeface="Times New Roman"/>
              </a:rPr>
              <a:t>ые</a:t>
            </a:r>
            <a:r>
              <a:rPr lang="ru-RU" b="1" kern="1200" dirty="0">
                <a:solidFill>
                  <a:srgbClr val="000000"/>
                </a:solidFill>
                <a:latin typeface="Times New Roman"/>
                <a:ea typeface="Times New Roman"/>
                <a:cs typeface="Times New Roman"/>
              </a:rPr>
              <a:t>) представитель(и) ребенка</a:t>
            </a:r>
            <a:r>
              <a:rPr lang="ru-RU" b="1" kern="1200" dirty="0">
                <a:solidFill>
                  <a:srgbClr val="000000"/>
                </a:solidFill>
                <a:latin typeface="Times New Roman"/>
                <a:ea typeface="Times New Roman"/>
                <a:cs typeface="+mn-cs"/>
              </a:rPr>
              <a:t> </a:t>
            </a:r>
            <a:r>
              <a:rPr lang="ru-RU" b="1" kern="1200" dirty="0">
                <a:solidFill>
                  <a:srgbClr val="000000"/>
                </a:solidFill>
                <a:latin typeface="Times New Roman"/>
                <a:ea typeface="Times New Roman"/>
                <a:cs typeface="Times New Roman"/>
              </a:rPr>
              <a:t>представляют следующие документы:</a:t>
            </a:r>
            <a:r>
              <a:rPr lang="ru-RU" b="1" kern="1200" dirty="0">
                <a:solidFill>
                  <a:prstClr val="black"/>
                </a:solidFill>
                <a:latin typeface="Times New Roman"/>
                <a:ea typeface="Times New Roman"/>
                <a:cs typeface="+mn-cs"/>
              </a:rPr>
              <a:t/>
            </a:r>
            <a:br>
              <a:rPr lang="ru-RU" b="1" kern="1200" dirty="0">
                <a:solidFill>
                  <a:prstClr val="black"/>
                </a:solidFill>
                <a:latin typeface="Times New Roman"/>
                <a:ea typeface="Times New Roman"/>
                <a:cs typeface="+mn-cs"/>
              </a:rPr>
            </a:br>
            <a:endParaRPr lang="ru-RU" b="1" dirty="0"/>
          </a:p>
        </p:txBody>
      </p:sp>
      <p:sp>
        <p:nvSpPr>
          <p:cNvPr id="3" name="Объект 2"/>
          <p:cNvSpPr>
            <a:spLocks noGrp="1"/>
          </p:cNvSpPr>
          <p:nvPr>
            <p:ph idx="1"/>
          </p:nvPr>
        </p:nvSpPr>
        <p:spPr>
          <a:xfrm>
            <a:off x="1446444" y="1628800"/>
            <a:ext cx="6575180" cy="4267602"/>
          </a:xfrm>
        </p:spPr>
        <p:txBody>
          <a:bodyPr>
            <a:noAutofit/>
          </a:bodyPr>
          <a:lstStyle/>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удостоверяющего личность родителя (законного представителя) ребенка;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свидетельства о рождении ребенка;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свидетельства о рождении полнородных и неполнородных брата и (или) сестры (в случае использования права преимущественного приема на обучение ребенка в муниципальную образовательную организацию, в которой обучаются его полнородные и неполнородные брат и (или) сестра);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подтверждающего установление опеки (при необходимости);</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(в случае приема на обучение ребенка, проживающего на закрепленной территории);</a:t>
            </a:r>
          </a:p>
        </p:txBody>
      </p:sp>
    </p:spTree>
    <p:extLst>
      <p:ext uri="{BB962C8B-B14F-4D97-AF65-F5344CB8AC3E}">
        <p14:creationId xmlns:p14="http://schemas.microsoft.com/office/powerpoint/2010/main" val="22250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295199"/>
            <a:ext cx="6575180" cy="4267602"/>
          </a:xfrm>
        </p:spPr>
        <p:txBody>
          <a:bodyPr>
            <a:noAutofit/>
          </a:bodyPr>
          <a:lstStyle/>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копии документов, подтверждающих право первоочередного приема на обучение;</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заключения психолого-медико-педагогической комиссии (при наличии).</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При </a:t>
            </a:r>
            <a:r>
              <a:rPr lang="ru-RU" sz="1600" dirty="0">
                <a:solidFill>
                  <a:srgbClr val="000000"/>
                </a:solidFill>
                <a:latin typeface="Times New Roman"/>
                <a:ea typeface="Times New Roman"/>
                <a:cs typeface="Times New Roman"/>
              </a:rPr>
              <a:t>посещении общеобразовательной организации родитель(и) (законный(</a:t>
            </a:r>
            <a:r>
              <a:rPr lang="ru-RU" sz="1600" dirty="0" err="1">
                <a:solidFill>
                  <a:srgbClr val="000000"/>
                </a:solidFill>
                <a:latin typeface="Times New Roman"/>
                <a:ea typeface="Times New Roman"/>
                <a:cs typeface="Times New Roman"/>
              </a:rPr>
              <a:t>ые</a:t>
            </a:r>
            <a:r>
              <a:rPr lang="ru-RU" sz="1600" dirty="0">
                <a:solidFill>
                  <a:srgbClr val="000000"/>
                </a:solidFill>
                <a:latin typeface="Times New Roman"/>
                <a:ea typeface="Times New Roman"/>
                <a:cs typeface="Times New Roman"/>
              </a:rPr>
              <a:t>) представитель(и) ребенка предъявляет(ют) оригиналы документов, указанных выше.</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Родитель(и</a:t>
            </a:r>
            <a:r>
              <a:rPr lang="ru-RU" sz="1600" dirty="0">
                <a:solidFill>
                  <a:srgbClr val="000000"/>
                </a:solidFill>
                <a:latin typeface="Times New Roman"/>
                <a:ea typeface="Times New Roman"/>
                <a:cs typeface="Times New Roman"/>
              </a:rPr>
              <a:t>) (законный(</a:t>
            </a:r>
            <a:r>
              <a:rPr lang="ru-RU" sz="1600" dirty="0" err="1">
                <a:solidFill>
                  <a:srgbClr val="000000"/>
                </a:solidFill>
                <a:latin typeface="Times New Roman"/>
                <a:ea typeface="Times New Roman"/>
                <a:cs typeface="Times New Roman"/>
              </a:rPr>
              <a:t>ые</a:t>
            </a:r>
            <a:r>
              <a:rPr lang="ru-RU" sz="1600" dirty="0">
                <a:solidFill>
                  <a:srgbClr val="000000"/>
                </a:solidFill>
                <a:latin typeface="Times New Roman"/>
                <a:ea typeface="Times New Roman"/>
                <a:cs typeface="Times New Roman"/>
              </a:rPr>
              <a:t>) представитель(и) ребенка, являющегося иностранным гражданином или лицом без гражданства, дополнительно предъявляет(ют) документ, подтверждающий родство заявителя(ей) (или законность представления прав ребенка), и документ, подтверждающий право ребенка на пребывание в Российской Федерации.</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Иностранные </a:t>
            </a:r>
            <a:r>
              <a:rPr lang="ru-RU" sz="1600" dirty="0">
                <a:solidFill>
                  <a:srgbClr val="000000"/>
                </a:solidFill>
                <a:latin typeface="Times New Roman"/>
                <a:ea typeface="Times New Roman"/>
                <a:cs typeface="Times New Roman"/>
              </a:rPr>
              <a:t>граждане и лица без гражданства все документы представляют на русском языке или вместе с заверенным в установленном порядке переводом на русский язык.</a:t>
            </a:r>
          </a:p>
        </p:txBody>
      </p:sp>
    </p:spTree>
    <p:extLst>
      <p:ext uri="{BB962C8B-B14F-4D97-AF65-F5344CB8AC3E}">
        <p14:creationId xmlns:p14="http://schemas.microsoft.com/office/powerpoint/2010/main" val="428255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5023" y="692697"/>
            <a:ext cx="6965245" cy="1008111"/>
          </a:xfrm>
        </p:spPr>
        <p:txBody>
          <a:bodyPr>
            <a:normAutofit/>
          </a:bodyPr>
          <a:lstStyle/>
          <a:p>
            <a:r>
              <a:rPr lang="ru-RU" sz="2800" b="1" i="1" dirty="0" smtClean="0">
                <a:latin typeface="Times New Roman" panose="02020603050405020304" pitchFamily="18" charset="0"/>
                <a:cs typeface="Times New Roman" panose="02020603050405020304" pitchFamily="18" charset="0"/>
              </a:rPr>
              <a:t>Богославская Ирина Валерьевна </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6" name="Объект 5"/>
          <p:cNvSpPr>
            <a:spLocks noGrp="1"/>
          </p:cNvSpPr>
          <p:nvPr>
            <p:ph sz="quarter" idx="14"/>
          </p:nvPr>
        </p:nvSpPr>
        <p:spPr>
          <a:xfrm>
            <a:off x="4427984" y="1556792"/>
            <a:ext cx="3816424" cy="4608512"/>
          </a:xfrm>
        </p:spPr>
        <p:txBody>
          <a:bodyPr>
            <a:normAutofit/>
          </a:bodyPr>
          <a:lstStyle/>
          <a:p>
            <a:pPr lvl="0" algn="just">
              <a:buClr>
                <a:srgbClr val="AA2B1E"/>
              </a:buClr>
            </a:pPr>
            <a:r>
              <a:rPr lang="ru-RU" sz="1200" i="1" dirty="0" smtClean="0">
                <a:solidFill>
                  <a:prstClr val="black"/>
                </a:solidFill>
                <a:latin typeface="Times New Roman" panose="02020603050405020304" pitchFamily="18" charset="0"/>
                <a:cs typeface="Times New Roman" pitchFamily="18" charset="0"/>
              </a:rPr>
              <a:t>Квалификационная категория</a:t>
            </a:r>
            <a:r>
              <a:rPr lang="ru-RU" sz="1200" i="1" dirty="0">
                <a:solidFill>
                  <a:prstClr val="black"/>
                </a:solidFill>
                <a:latin typeface="Times New Roman" pitchFamily="18" charset="0"/>
                <a:cs typeface="Times New Roman" pitchFamily="18" charset="0"/>
              </a:rPr>
              <a:t>: </a:t>
            </a:r>
            <a:r>
              <a:rPr lang="ru-RU" sz="1200" i="1" dirty="0" smtClean="0">
                <a:solidFill>
                  <a:prstClr val="black"/>
                </a:solidFill>
                <a:latin typeface="Times New Roman" pitchFamily="18" charset="0"/>
                <a:cs typeface="Times New Roman" pitchFamily="18" charset="0"/>
              </a:rPr>
              <a:t>Высшая</a:t>
            </a:r>
          </a:p>
          <a:p>
            <a:pPr lvl="0" algn="just">
              <a:buClr>
                <a:srgbClr val="AA2B1E"/>
              </a:buClr>
            </a:pPr>
            <a:r>
              <a:rPr lang="ru-RU" sz="1200" dirty="0" smtClean="0">
                <a:solidFill>
                  <a:prstClr val="black"/>
                </a:solidFill>
                <a:latin typeface="Times New Roman" pitchFamily="18" charset="0"/>
                <a:cs typeface="Times New Roman" pitchFamily="18" charset="0"/>
              </a:rPr>
              <a:t>Педагогический стаж 35 лет</a:t>
            </a:r>
            <a:endParaRPr lang="ru-RU" sz="1200" dirty="0">
              <a:solidFill>
                <a:prstClr val="black"/>
              </a:solidFill>
              <a:latin typeface="Times New Roman" pitchFamily="18" charset="0"/>
              <a:cs typeface="Times New Roman" pitchFamily="18" charset="0"/>
            </a:endParaRPr>
          </a:p>
          <a:p>
            <a:pPr lvl="0" algn="just">
              <a:lnSpc>
                <a:spcPct val="107000"/>
              </a:lnSpc>
              <a:spcAft>
                <a:spcPts val="800"/>
              </a:spcAft>
            </a:pPr>
            <a:r>
              <a:rPr lang="ru-RU" sz="1200" dirty="0">
                <a:solidFill>
                  <a:srgbClr val="000000"/>
                </a:solidFill>
                <a:latin typeface="Times New Roman" panose="02020603050405020304" pitchFamily="18" charset="0"/>
                <a:ea typeface="Calibri"/>
                <a:cs typeface="Times New Roman" panose="02020603050405020304" pitchFamily="18" charset="0"/>
              </a:rPr>
              <a:t>За плодотворную работу и подготовку призёров </a:t>
            </a:r>
            <a:r>
              <a:rPr lang="ru-RU" sz="1200" dirty="0" smtClean="0">
                <a:solidFill>
                  <a:srgbClr val="000000"/>
                </a:solidFill>
                <a:latin typeface="Times New Roman" panose="02020603050405020304" pitchFamily="18" charset="0"/>
                <a:ea typeface="Calibri"/>
                <a:cs typeface="Times New Roman" panose="02020603050405020304" pitchFamily="18" charset="0"/>
              </a:rPr>
              <a:t>олимпиад </a:t>
            </a:r>
            <a:r>
              <a:rPr lang="ru-RU" sz="1200" dirty="0" smtClean="0">
                <a:latin typeface="Times New Roman" pitchFamily="18" charset="0"/>
                <a:ea typeface="Calibri"/>
                <a:cs typeface="Times New Roman" pitchFamily="18" charset="0"/>
              </a:rPr>
              <a:t>награждена  грамотами, благодарственными письмами </a:t>
            </a:r>
            <a:r>
              <a:rPr lang="ru-RU" sz="1200" dirty="0">
                <a:latin typeface="Times New Roman" pitchFamily="18" charset="0"/>
                <a:ea typeface="Calibri"/>
                <a:cs typeface="Times New Roman" pitchFamily="18" charset="0"/>
              </a:rPr>
              <a:t>Управления образования, Администрации Советского </a:t>
            </a:r>
            <a:r>
              <a:rPr lang="ru-RU" sz="1200" dirty="0" smtClean="0">
                <a:latin typeface="Times New Roman" pitchFamily="18" charset="0"/>
                <a:ea typeface="Calibri"/>
                <a:cs typeface="Times New Roman" pitchFamily="18" charset="0"/>
              </a:rPr>
              <a:t>района.</a:t>
            </a:r>
            <a:endParaRPr lang="ru-RU" sz="1200" dirty="0">
              <a:latin typeface="Times New Roman" pitchFamily="18" charset="0"/>
              <a:ea typeface="Calibri"/>
              <a:cs typeface="Times New Roman" pitchFamily="18" charset="0"/>
            </a:endParaRPr>
          </a:p>
          <a:p>
            <a:pPr algn="just">
              <a:lnSpc>
                <a:spcPct val="107000"/>
              </a:lnSpc>
              <a:spcAft>
                <a:spcPts val="800"/>
              </a:spcAft>
            </a:pPr>
            <a:r>
              <a:rPr lang="ru-RU" sz="1200" dirty="0" smtClean="0">
                <a:solidFill>
                  <a:srgbClr val="000000"/>
                </a:solidFill>
                <a:latin typeface="Times New Roman" panose="02020603050405020304" pitchFamily="18" charset="0"/>
                <a:ea typeface="Calibri"/>
                <a:cs typeface="Times New Roman" panose="02020603050405020304" pitchFamily="18" charset="0"/>
              </a:rPr>
              <a:t>Ежегодно  </a:t>
            </a:r>
            <a:r>
              <a:rPr lang="ru-RU" sz="1200" dirty="0">
                <a:solidFill>
                  <a:srgbClr val="000000"/>
                </a:solidFill>
                <a:latin typeface="Times New Roman" panose="02020603050405020304" pitchFamily="18" charset="0"/>
                <a:ea typeface="Calibri"/>
                <a:cs typeface="Times New Roman" panose="02020603050405020304" pitchFamily="18" charset="0"/>
              </a:rPr>
              <a:t>ученики занимают призовые </a:t>
            </a:r>
            <a:r>
              <a:rPr lang="ru-RU" sz="1200" dirty="0" smtClean="0">
                <a:solidFill>
                  <a:srgbClr val="000000"/>
                </a:solidFill>
                <a:latin typeface="Times New Roman" panose="02020603050405020304" pitchFamily="18" charset="0"/>
                <a:ea typeface="Calibri"/>
                <a:cs typeface="Times New Roman" panose="02020603050405020304" pitchFamily="18" charset="0"/>
              </a:rPr>
              <a:t>места </a:t>
            </a:r>
            <a:r>
              <a:rPr lang="ru-RU" sz="1200" dirty="0">
                <a:solidFill>
                  <a:srgbClr val="000000"/>
                </a:solidFill>
                <a:latin typeface="Times New Roman" panose="02020603050405020304" pitchFamily="18" charset="0"/>
                <a:ea typeface="Calibri"/>
                <a:cs typeface="Times New Roman" panose="02020603050405020304" pitchFamily="18" charset="0"/>
              </a:rPr>
              <a:t>по русскому языку, математике, окружающему миру на школьных и муниципальных олимпиадах</a:t>
            </a:r>
            <a:r>
              <a:rPr lang="ru-RU" sz="1200" dirty="0" smtClean="0">
                <a:solidFill>
                  <a:srgbClr val="000000"/>
                </a:solidFill>
                <a:latin typeface="Times New Roman" panose="02020603050405020304" pitchFamily="18" charset="0"/>
                <a:ea typeface="Calibri"/>
                <a:cs typeface="Times New Roman" panose="02020603050405020304" pitchFamily="18" charset="0"/>
              </a:rPr>
              <a:t>.</a:t>
            </a:r>
          </a:p>
          <a:p>
            <a:pPr>
              <a:lnSpc>
                <a:spcPct val="107000"/>
              </a:lnSpc>
              <a:spcAft>
                <a:spcPts val="800"/>
              </a:spcAft>
            </a:pPr>
            <a:r>
              <a:rPr lang="ru-RU" sz="1200" dirty="0">
                <a:latin typeface="Times New Roman" panose="02020603050405020304" pitchFamily="18" charset="0"/>
                <a:cs typeface="Times New Roman" panose="02020603050405020304" pitchFamily="18" charset="0"/>
              </a:rPr>
              <a:t>Воспитательная деятельность </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реализуется на основе федеральной программы социальной активности обучающихся начальных классов "Орлята России". Ребята  проходят образовательные треки, выполняют задания, получая уникальный опыт командной работы под девизом  "УЧИМСЯ, РАСТЁМ, МЕЧТАЕМ ВМЕСТЕ!".  Обучающие принимают участие  в профильных сменах «Содружества Орлят России».</a:t>
            </a:r>
          </a:p>
        </p:txBody>
      </p:sp>
      <p:pic>
        <p:nvPicPr>
          <p:cNvPr id="3"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2592288" cy="388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1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i="1" dirty="0" smtClean="0">
                <a:latin typeface="Times New Roman" panose="02020603050405020304" pitchFamily="18" charset="0"/>
                <a:cs typeface="Times New Roman" panose="02020603050405020304" pitchFamily="18" charset="0"/>
              </a:rPr>
              <a:t>Карташова Наталья </a:t>
            </a:r>
            <a:r>
              <a:rPr lang="ru-RU" sz="2800" b="1" i="1" dirty="0" err="1" smtClean="0">
                <a:latin typeface="Times New Roman" panose="02020603050405020304" pitchFamily="18" charset="0"/>
                <a:cs typeface="Times New Roman" panose="02020603050405020304" pitchFamily="18" charset="0"/>
              </a:rPr>
              <a:t>Алевсеевна</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6" name="Объект 5"/>
          <p:cNvSpPr>
            <a:spLocks noGrp="1"/>
          </p:cNvSpPr>
          <p:nvPr>
            <p:ph sz="quarter" idx="14"/>
          </p:nvPr>
        </p:nvSpPr>
        <p:spPr>
          <a:xfrm>
            <a:off x="4572000" y="1844824"/>
            <a:ext cx="3600400" cy="3879701"/>
          </a:xfrm>
        </p:spPr>
        <p:txBody>
          <a:bodyPr>
            <a:noAutofit/>
          </a:bodyPr>
          <a:lstStyle/>
          <a:p>
            <a:pPr marL="0" indent="0" algn="just">
              <a:lnSpc>
                <a:spcPct val="115000"/>
              </a:lnSpc>
              <a:buNone/>
            </a:pPr>
            <a:r>
              <a:rPr lang="ru-RU" sz="1600" dirty="0" smtClean="0">
                <a:latin typeface="Times New Roman"/>
                <a:ea typeface="Calibri"/>
                <a:cs typeface="Times New Roman"/>
              </a:rPr>
              <a:t>     </a:t>
            </a:r>
            <a:endParaRPr lang="ru-RU" sz="1400" dirty="0">
              <a:latin typeface="Times New Roman" pitchFamily="18" charset="0"/>
              <a:cs typeface="Times New Roman" pitchFamily="18" charset="0"/>
            </a:endParaRPr>
          </a:p>
        </p:txBody>
      </p:sp>
      <p:sp>
        <p:nvSpPr>
          <p:cNvPr id="2" name="Прямоугольник 1"/>
          <p:cNvSpPr/>
          <p:nvPr/>
        </p:nvSpPr>
        <p:spPr>
          <a:xfrm>
            <a:off x="4283968" y="2060848"/>
            <a:ext cx="3888432" cy="2789995"/>
          </a:xfrm>
          <a:prstGeom prst="rect">
            <a:avLst/>
          </a:prstGeom>
        </p:spPr>
        <p:txBody>
          <a:bodyPr wrap="square">
            <a:spAutoFit/>
          </a:bodyPr>
          <a:lstStyle/>
          <a:p>
            <a:pPr lvl="0" algn="just">
              <a:spcBef>
                <a:spcPct val="20000"/>
              </a:spcBef>
              <a:buClr>
                <a:srgbClr val="AA2B1E"/>
              </a:buClr>
              <a:buSzPct val="85000"/>
            </a:pPr>
            <a:r>
              <a:rPr lang="ru-RU" sz="1600" i="1" dirty="0">
                <a:solidFill>
                  <a:prstClr val="black"/>
                </a:solidFill>
                <a:latin typeface="Times New Roman" panose="02020603050405020304" pitchFamily="18" charset="0"/>
                <a:cs typeface="Times New Roman" pitchFamily="18" charset="0"/>
              </a:rPr>
              <a:t>Квалификационная категория: </a:t>
            </a:r>
            <a:r>
              <a:rPr lang="ru-RU" sz="1600" i="1" dirty="0" smtClean="0">
                <a:solidFill>
                  <a:prstClr val="black"/>
                </a:solidFill>
                <a:latin typeface="Times New Roman" panose="02020603050405020304" pitchFamily="18" charset="0"/>
                <a:cs typeface="Times New Roman" pitchFamily="18" charset="0"/>
              </a:rPr>
              <a:t>Высшая</a:t>
            </a:r>
            <a:endParaRPr lang="ru-RU" sz="1400" dirty="0" smtClean="0">
              <a:latin typeface="Times New Roman" panose="02020603050405020304" pitchFamily="18" charset="0"/>
              <a:ea typeface="Calibri"/>
              <a:cs typeface="Times New Roman" panose="02020603050405020304" pitchFamily="18" charset="0"/>
            </a:endParaRPr>
          </a:p>
          <a:p>
            <a:pPr marL="285750" lvl="0" indent="-285750" algn="just">
              <a:lnSpc>
                <a:spcPct val="115000"/>
              </a:lnSpc>
              <a:spcBef>
                <a:spcPct val="20000"/>
              </a:spcBef>
              <a:buClr>
                <a:srgbClr val="AA2B1E"/>
              </a:buClr>
              <a:buSzPct val="85000"/>
              <a:buFont typeface="Arial" panose="020B0604020202020204" pitchFamily="34" charset="0"/>
              <a:buChar char="•"/>
            </a:pPr>
            <a:r>
              <a:rPr lang="ru-RU" sz="1200" dirty="0" smtClean="0">
                <a:latin typeface="Times New Roman" panose="02020603050405020304" pitchFamily="18" charset="0"/>
                <a:ea typeface="Calibri"/>
                <a:cs typeface="Times New Roman" panose="02020603050405020304" pitchFamily="18" charset="0"/>
              </a:rPr>
              <a:t>Педагогический </a:t>
            </a:r>
            <a:r>
              <a:rPr lang="ru-RU" sz="1200" dirty="0">
                <a:latin typeface="Times New Roman" panose="02020603050405020304" pitchFamily="18" charset="0"/>
                <a:ea typeface="Calibri"/>
                <a:cs typeface="Times New Roman" panose="02020603050405020304" pitchFamily="18" charset="0"/>
              </a:rPr>
              <a:t>стаж </a:t>
            </a:r>
            <a:r>
              <a:rPr lang="ru-RU" sz="1200" dirty="0" smtClean="0">
                <a:latin typeface="Times New Roman" panose="02020603050405020304" pitchFamily="18" charset="0"/>
                <a:ea typeface="Calibri"/>
                <a:cs typeface="Times New Roman" panose="02020603050405020304" pitchFamily="18" charset="0"/>
              </a:rPr>
              <a:t>29 лет</a:t>
            </a:r>
            <a:endParaRPr lang="ru-RU" sz="1200" dirty="0">
              <a:latin typeface="Times New Roman" panose="02020603050405020304" pitchFamily="18" charset="0"/>
              <a:ea typeface="Calibri"/>
              <a:cs typeface="Times New Roman" panose="02020603050405020304" pitchFamily="18" charset="0"/>
            </a:endParaRPr>
          </a:p>
          <a:p>
            <a:pPr marL="285750" lvl="0" indent="-285750" algn="just">
              <a:lnSpc>
                <a:spcPct val="115000"/>
              </a:lnSpc>
              <a:spcBef>
                <a:spcPct val="20000"/>
              </a:spcBef>
              <a:buClr>
                <a:srgbClr val="AA2B1E"/>
              </a:buClr>
              <a:buSzPct val="85000"/>
              <a:buFont typeface="Arial" panose="020B0604020202020204" pitchFamily="34" charset="0"/>
              <a:buChar char="•"/>
            </a:pPr>
            <a:r>
              <a:rPr lang="ru-RU" sz="1200" dirty="0" smtClean="0">
                <a:latin typeface="Times New Roman" panose="02020603050405020304" pitchFamily="18" charset="0"/>
                <a:ea typeface="Calibri"/>
                <a:cs typeface="Times New Roman" panose="02020603050405020304" pitchFamily="18" charset="0"/>
              </a:rPr>
              <a:t>Окончила </a:t>
            </a:r>
            <a:r>
              <a:rPr lang="ru-RU" sz="1200" dirty="0">
                <a:latin typeface="Times New Roman" panose="02020603050405020304" pitchFamily="18" charset="0"/>
                <a:ea typeface="Calibri"/>
                <a:cs typeface="Times New Roman" panose="02020603050405020304" pitchFamily="18" charset="0"/>
              </a:rPr>
              <a:t>Уральский государственный профессионально-педагогический </a:t>
            </a:r>
            <a:r>
              <a:rPr lang="ru-RU" sz="1200" dirty="0" smtClean="0">
                <a:latin typeface="Times New Roman" panose="02020603050405020304" pitchFamily="18" charset="0"/>
                <a:ea typeface="Calibri"/>
                <a:cs typeface="Times New Roman" panose="02020603050405020304" pitchFamily="18" charset="0"/>
              </a:rPr>
              <a:t>университет.</a:t>
            </a:r>
          </a:p>
          <a:p>
            <a:pPr marL="285750" lvl="0" indent="-285750" algn="just">
              <a:spcBef>
                <a:spcPct val="20000"/>
              </a:spcBef>
              <a:buClr>
                <a:srgbClr val="AA2B1E"/>
              </a:buClr>
              <a:buSzPct val="85000"/>
              <a:buFont typeface="Arial" panose="020B0604020202020204" pitchFamily="34" charset="0"/>
              <a:buChar char="•"/>
            </a:pPr>
            <a:r>
              <a:rPr lang="ru-RU" sz="1200" dirty="0" smtClean="0">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itchFamily="18" charset="0"/>
                <a:cs typeface="Times New Roman" pitchFamily="18" charset="0"/>
              </a:rPr>
              <a:t>В своей работе использует информационные технологии, интерактивные программы. На уроках формирует функциональную грамотность обучающихся</a:t>
            </a:r>
            <a:r>
              <a:rPr lang="ru-RU" sz="1200" dirty="0" smtClean="0">
                <a:solidFill>
                  <a:prstClr val="black"/>
                </a:solidFill>
                <a:latin typeface="Times New Roman" pitchFamily="18" charset="0"/>
                <a:cs typeface="Times New Roman" pitchFamily="18" charset="0"/>
              </a:rPr>
              <a:t>.</a:t>
            </a:r>
            <a:endParaRPr lang="ru-RU" sz="1200" dirty="0" smtClean="0">
              <a:latin typeface="Times New Roman" panose="02020603050405020304" pitchFamily="18" charset="0"/>
              <a:ea typeface="Calibri"/>
              <a:cs typeface="Times New Roman" panose="02020603050405020304" pitchFamily="18" charset="0"/>
            </a:endParaRPr>
          </a:p>
          <a:p>
            <a:pPr marL="285750" lvl="0" indent="-285750" algn="just">
              <a:lnSpc>
                <a:spcPct val="115000"/>
              </a:lnSpc>
              <a:spcBef>
                <a:spcPct val="20000"/>
              </a:spcBef>
              <a:buClr>
                <a:srgbClr val="AA2B1E"/>
              </a:buClr>
              <a:buSzPct val="85000"/>
              <a:buFont typeface="Arial" panose="020B0604020202020204" pitchFamily="34" charset="0"/>
              <a:buChar char="•"/>
            </a:pPr>
            <a:r>
              <a:rPr lang="ru-RU" sz="1200" dirty="0">
                <a:latin typeface="Times New Roman" panose="02020603050405020304" pitchFamily="18" charset="0"/>
                <a:ea typeface="Calibri"/>
                <a:cs typeface="Times New Roman" panose="02020603050405020304" pitchFamily="18" charset="0"/>
              </a:rPr>
              <a:t>Имеет Благодарственные письма  за подготовку победителей, за активное участие и организацию в проведении конкурсов, олимпиад разного уровня. </a:t>
            </a:r>
          </a:p>
          <a:p>
            <a:pPr marL="342900" lvl="0" indent="-342900" algn="just">
              <a:lnSpc>
                <a:spcPct val="115000"/>
              </a:lnSpc>
              <a:spcBef>
                <a:spcPct val="20000"/>
              </a:spcBef>
              <a:buClr>
                <a:srgbClr val="AA2B1E"/>
              </a:buClr>
              <a:buSzPct val="85000"/>
              <a:buFont typeface="Symbol"/>
              <a:buChar char=""/>
            </a:pPr>
            <a:endParaRPr lang="ru-RU" sz="1400" dirty="0">
              <a:latin typeface="Times New Roman" panose="02020603050405020304" pitchFamily="18" charset="0"/>
              <a:ea typeface="Calibri"/>
              <a:cs typeface="Times New Roman" panose="02020603050405020304" pitchFamily="18"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2664296" cy="386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880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11217"/>
          </a:xfrm>
        </p:spPr>
        <p:txBody>
          <a:bodyPr>
            <a:normAutofit fontScale="90000"/>
          </a:bodyPr>
          <a:lstStyle/>
          <a:p>
            <a:r>
              <a:rPr lang="ru-RU" sz="2800" b="1" i="1" dirty="0" err="1" smtClean="0">
                <a:latin typeface="Times New Roman" panose="02020603050405020304" pitchFamily="18" charset="0"/>
                <a:cs typeface="Times New Roman" panose="02020603050405020304" pitchFamily="18" charset="0"/>
              </a:rPr>
              <a:t>Галинурова</a:t>
            </a:r>
            <a:r>
              <a:rPr lang="ru-RU" sz="2800" b="1" i="1" dirty="0" smtClean="0">
                <a:latin typeface="Times New Roman" panose="02020603050405020304" pitchFamily="18" charset="0"/>
                <a:cs typeface="Times New Roman" panose="02020603050405020304" pitchFamily="18" charset="0"/>
              </a:rPr>
              <a:t> Инна Владимировна</a:t>
            </a:r>
            <a:br>
              <a:rPr lang="ru-RU" sz="2800" b="1" i="1" dirty="0" smtClean="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4" name="Объект 3"/>
          <p:cNvSpPr>
            <a:spLocks noGrp="1"/>
          </p:cNvSpPr>
          <p:nvPr>
            <p:ph sz="quarter" idx="14"/>
          </p:nvPr>
        </p:nvSpPr>
        <p:spPr>
          <a:xfrm>
            <a:off x="3707904" y="1556792"/>
            <a:ext cx="4464496" cy="4536504"/>
          </a:xfrm>
        </p:spPr>
        <p:txBody>
          <a:bodyPr>
            <a:noAutofit/>
          </a:bodyPr>
          <a:lstStyle/>
          <a:p>
            <a:pPr marL="0" lvl="0" indent="0" algn="just">
              <a:buClr>
                <a:srgbClr val="AA2B1E"/>
              </a:buClr>
              <a:buNone/>
            </a:pPr>
            <a:r>
              <a:rPr lang="ru-RU" sz="1600" i="1" dirty="0" smtClean="0">
                <a:solidFill>
                  <a:prstClr val="black"/>
                </a:solidFill>
                <a:latin typeface="Times New Roman" panose="02020603050405020304" pitchFamily="18" charset="0"/>
                <a:cs typeface="Times New Roman" pitchFamily="18" charset="0"/>
              </a:rPr>
              <a:t>Квалификационная </a:t>
            </a:r>
            <a:r>
              <a:rPr lang="ru-RU" sz="1600" i="1" dirty="0">
                <a:solidFill>
                  <a:prstClr val="black"/>
                </a:solidFill>
                <a:latin typeface="Times New Roman" panose="02020603050405020304" pitchFamily="18" charset="0"/>
                <a:cs typeface="Times New Roman" pitchFamily="18" charset="0"/>
              </a:rPr>
              <a:t>категория: </a:t>
            </a:r>
            <a:r>
              <a:rPr lang="ru-RU" sz="1600" i="1" dirty="0" smtClean="0">
                <a:solidFill>
                  <a:prstClr val="black"/>
                </a:solidFill>
                <a:latin typeface="Times New Roman" panose="02020603050405020304" pitchFamily="18" charset="0"/>
                <a:cs typeface="Times New Roman" pitchFamily="18" charset="0"/>
              </a:rPr>
              <a:t>Высшая</a:t>
            </a:r>
            <a:endParaRPr lang="ru-RU" sz="1400" dirty="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Педагогический </a:t>
            </a:r>
            <a:r>
              <a:rPr lang="ru-RU" sz="1400" i="1" dirty="0" smtClean="0">
                <a:latin typeface="Times New Roman" pitchFamily="18" charset="0"/>
                <a:cs typeface="Times New Roman" pitchFamily="18" charset="0"/>
              </a:rPr>
              <a:t>стаж  37 лет</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Имеет </a:t>
            </a:r>
            <a:r>
              <a:rPr lang="ru-RU" sz="1400" dirty="0">
                <a:latin typeface="Times New Roman" pitchFamily="18" charset="0"/>
                <a:cs typeface="Times New Roman" pitchFamily="18" charset="0"/>
              </a:rPr>
              <a:t>Благодарственные письма  за подготовку победителей, за активное участие и организацию в проведении конкурсов, олимпиад разного уровня.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Инна Владимировна - преданный своему делу педагог. В </a:t>
            </a:r>
            <a:r>
              <a:rPr lang="ru-RU" sz="1400" dirty="0">
                <a:latin typeface="Times New Roman" pitchFamily="18" charset="0"/>
                <a:cs typeface="Times New Roman" pitchFamily="18" charset="0"/>
              </a:rPr>
              <a:t>своей деятельности выработала такие качества учителя, как искренний интерес к ребёнку, </a:t>
            </a:r>
            <a:r>
              <a:rPr lang="ru-RU" sz="1400" dirty="0" smtClean="0">
                <a:latin typeface="Times New Roman" pitchFamily="18" charset="0"/>
                <a:cs typeface="Times New Roman" pitchFamily="18" charset="0"/>
              </a:rPr>
              <a:t>широта кругозора</a:t>
            </a:r>
            <a:r>
              <a:rPr lang="ru-RU" sz="1400" dirty="0">
                <a:latin typeface="Times New Roman" pitchFamily="18" charset="0"/>
                <a:cs typeface="Times New Roman" pitchFamily="18" charset="0"/>
              </a:rPr>
              <a:t>, справедливость, требовательность, эмоциональность. Учитель требовательна к себе, обладает педагогическим тактом, находится в постоянном поиске нового в педагогической деятельности, умело применяет знания психолого-педагогических основ обучения и воспитания, осуществляет индивидуальный подход к детям, умеет эффективно организовывать внеклассную работу и объединять свои действия с родителями. </a:t>
            </a:r>
            <a:endParaRPr lang="ru-RU" sz="1400" dirty="0" smtClean="0">
              <a:latin typeface="Times New Roman" pitchFamily="18" charset="0"/>
              <a:cs typeface="Times New Roman" pitchFamily="18" charset="0"/>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2405419"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393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anose="02020603050405020304" pitchFamily="18" charset="0"/>
                <a:cs typeface="Times New Roman" panose="02020603050405020304" pitchFamily="18" charset="0"/>
              </a:rPr>
              <a:t>Лопатина Татьяна Михайловна</a:t>
            </a:r>
            <a:endParaRPr lang="ru-RU" sz="2800" b="1"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4663440" y="2119313"/>
            <a:ext cx="3436952" cy="3605212"/>
          </a:xfrm>
        </p:spPr>
        <p:txBody>
          <a:bodyPr>
            <a:normAutofit fontScale="85000" lnSpcReduction="20000"/>
          </a:bodyPr>
          <a:lstStyle/>
          <a:p>
            <a:pPr marL="0" lvl="0" indent="0" algn="just">
              <a:buClr>
                <a:srgbClr val="AA2B1E"/>
              </a:buClr>
              <a:buNone/>
            </a:pPr>
            <a:r>
              <a:rPr lang="ru-RU" sz="1600" i="1" dirty="0">
                <a:solidFill>
                  <a:prstClr val="black"/>
                </a:solidFill>
                <a:latin typeface="Times New Roman" panose="02020603050405020304" pitchFamily="18" charset="0"/>
                <a:cs typeface="Times New Roman" pitchFamily="18" charset="0"/>
              </a:rPr>
              <a:t>Квалификационная категория: </a:t>
            </a:r>
            <a:r>
              <a:rPr lang="ru-RU" sz="1600" i="1" dirty="0" smtClean="0">
                <a:solidFill>
                  <a:prstClr val="black"/>
                </a:solidFill>
                <a:latin typeface="Times New Roman" panose="02020603050405020304" pitchFamily="18" charset="0"/>
                <a:cs typeface="Times New Roman" pitchFamily="18" charset="0"/>
              </a:rPr>
              <a:t>Высшая</a:t>
            </a:r>
            <a:endParaRPr lang="ru-RU" sz="1700" dirty="0" smtClean="0">
              <a:latin typeface="Times New Roman" pitchFamily="18" charset="0"/>
              <a:ea typeface="Calibri"/>
              <a:cs typeface="Times New Roman" pitchFamily="18" charset="0"/>
            </a:endParaRPr>
          </a:p>
          <a:p>
            <a:pPr lvl="0" algn="just">
              <a:buClr>
                <a:srgbClr val="AA2B1E"/>
              </a:buClr>
            </a:pPr>
            <a:r>
              <a:rPr lang="ru-RU" sz="1600" dirty="0" smtClean="0">
                <a:latin typeface="Times New Roman" pitchFamily="18" charset="0"/>
                <a:ea typeface="Calibri"/>
                <a:cs typeface="Times New Roman" pitchFamily="18" charset="0"/>
              </a:rPr>
              <a:t>Стаж </a:t>
            </a:r>
            <a:r>
              <a:rPr lang="ru-RU" sz="1600" dirty="0">
                <a:latin typeface="Times New Roman" pitchFamily="18" charset="0"/>
                <a:ea typeface="Calibri"/>
                <a:cs typeface="Times New Roman" pitchFamily="18" charset="0"/>
              </a:rPr>
              <a:t>работы </a:t>
            </a:r>
            <a:r>
              <a:rPr lang="ru-RU" sz="1600" dirty="0" smtClean="0">
                <a:latin typeface="Times New Roman" pitchFamily="18" charset="0"/>
                <a:ea typeface="Calibri"/>
                <a:cs typeface="Times New Roman" pitchFamily="18" charset="0"/>
              </a:rPr>
              <a:t>35 лет </a:t>
            </a:r>
            <a:endParaRPr lang="ru-RU" sz="1600" dirty="0">
              <a:latin typeface="Times New Roman" pitchFamily="18" charset="0"/>
              <a:ea typeface="Calibri"/>
              <a:cs typeface="Times New Roman" pitchFamily="18" charset="0"/>
            </a:endParaRPr>
          </a:p>
          <a:p>
            <a:pPr lvl="0" algn="just">
              <a:buClr>
                <a:srgbClr val="AA2B1E"/>
              </a:buClr>
            </a:pPr>
            <a:r>
              <a:rPr lang="ru-RU" sz="1600" dirty="0" err="1" smtClean="0">
                <a:latin typeface="Times New Roman" pitchFamily="18" charset="0"/>
                <a:ea typeface="Calibri"/>
                <a:cs typeface="Times New Roman" pitchFamily="18" charset="0"/>
              </a:rPr>
              <a:t>Окончила:Уральский</a:t>
            </a:r>
            <a:r>
              <a:rPr lang="ru-RU" sz="1600" dirty="0" smtClean="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государственный профессионально-педагогический </a:t>
            </a:r>
            <a:r>
              <a:rPr lang="ru-RU" sz="1600" dirty="0" smtClean="0">
                <a:latin typeface="Times New Roman" pitchFamily="18" charset="0"/>
                <a:ea typeface="Calibri"/>
                <a:cs typeface="Times New Roman" pitchFamily="18" charset="0"/>
              </a:rPr>
              <a:t>университет</a:t>
            </a:r>
            <a:r>
              <a:rPr lang="ru-RU" sz="1600" dirty="0" smtClean="0">
                <a:latin typeface="Times New Roman" pitchFamily="18" charset="0"/>
                <a:cs typeface="Times New Roman" pitchFamily="18" charset="0"/>
              </a:rPr>
              <a:t>.</a:t>
            </a:r>
          </a:p>
          <a:p>
            <a:pPr lvl="0" algn="just">
              <a:buClr>
                <a:srgbClr val="AA2B1E"/>
              </a:buClr>
            </a:pPr>
            <a:r>
              <a:rPr lang="ru-RU" sz="1600" dirty="0">
                <a:solidFill>
                  <a:prstClr val="black"/>
                </a:solidFill>
                <a:latin typeface="Times New Roman" pitchFamily="18" charset="0"/>
                <a:cs typeface="Times New Roman" pitchFamily="18" charset="0"/>
              </a:rPr>
              <a:t>В своей работе использует информационные технологии, интерактивные программы. На уроках формирует функциональную грамотность обучающихся</a:t>
            </a:r>
            <a:r>
              <a:rPr lang="ru-RU" sz="1600" dirty="0" smtClean="0">
                <a:solidFill>
                  <a:prstClr val="black"/>
                </a:solidFill>
                <a:latin typeface="Times New Roman" pitchFamily="18" charset="0"/>
                <a:cs typeface="Times New Roman" pitchFamily="18" charset="0"/>
              </a:rPr>
              <a:t>.</a:t>
            </a:r>
            <a:endParaRPr lang="ru-RU" sz="1600" dirty="0">
              <a:latin typeface="Times New Roman" pitchFamily="18" charset="0"/>
              <a:ea typeface="Calibri"/>
              <a:cs typeface="Times New Roman" pitchFamily="18" charset="0"/>
            </a:endParaRPr>
          </a:p>
          <a:p>
            <a:pPr lvl="0" algn="just">
              <a:lnSpc>
                <a:spcPct val="107000"/>
              </a:lnSpc>
              <a:spcAft>
                <a:spcPts val="800"/>
              </a:spcAft>
              <a:buClr>
                <a:srgbClr val="AA2B1E"/>
              </a:buClr>
            </a:pPr>
            <a:r>
              <a:rPr lang="ru-RU" sz="1600" dirty="0">
                <a:solidFill>
                  <a:srgbClr val="000000"/>
                </a:solidFill>
                <a:latin typeface="Times New Roman" panose="02020603050405020304" pitchFamily="18" charset="0"/>
                <a:ea typeface="Calibri"/>
                <a:cs typeface="Times New Roman" panose="02020603050405020304" pitchFamily="18" charset="0"/>
              </a:rPr>
              <a:t>За плодотворную работу и подготовку призёров олимпиад </a:t>
            </a:r>
            <a:r>
              <a:rPr lang="ru-RU" sz="1600" dirty="0">
                <a:solidFill>
                  <a:prstClr val="black"/>
                </a:solidFill>
                <a:latin typeface="Times New Roman" pitchFamily="18" charset="0"/>
                <a:ea typeface="Calibri"/>
                <a:cs typeface="Times New Roman" pitchFamily="18" charset="0"/>
              </a:rPr>
              <a:t>награждена  грамотами, благодарственными письмами Управления образования, Администрации Советского </a:t>
            </a:r>
            <a:r>
              <a:rPr lang="ru-RU" sz="1600" dirty="0" smtClean="0">
                <a:solidFill>
                  <a:prstClr val="black"/>
                </a:solidFill>
                <a:latin typeface="Times New Roman" pitchFamily="18" charset="0"/>
                <a:ea typeface="Calibri"/>
                <a:cs typeface="Times New Roman" pitchFamily="18" charset="0"/>
              </a:rPr>
              <a:t>района, награждена почетной грамотой Думы Советского района.</a:t>
            </a:r>
            <a:endParaRPr lang="ru-RU" sz="1600" dirty="0">
              <a:solidFill>
                <a:prstClr val="black"/>
              </a:solidFill>
              <a:latin typeface="Times New Roman" pitchFamily="18" charset="0"/>
              <a:ea typeface="Calibri"/>
              <a:cs typeface="Times New Roman" pitchFamily="18" charset="0"/>
            </a:endParaRPr>
          </a:p>
          <a:p>
            <a:pPr algn="just">
              <a:buClr>
                <a:srgbClr val="AA2B1E"/>
              </a:buClr>
            </a:pPr>
            <a:endParaRPr lang="ru-RU" sz="1700" dirty="0">
              <a:solidFill>
                <a:srgbClr val="FF0000"/>
              </a:solidFill>
              <a:latin typeface="Times New Roman" pitchFamily="18" charset="0"/>
              <a:cs typeface="Times New Roman" pitchFamily="18" charset="0"/>
            </a:endParaRPr>
          </a:p>
          <a:p>
            <a:pPr lvl="0" algn="just">
              <a:buClr>
                <a:srgbClr val="AA2B1E"/>
              </a:buClr>
            </a:pPr>
            <a:endParaRPr lang="ru-RU" sz="1700" dirty="0">
              <a:solidFill>
                <a:prstClr val="black"/>
              </a:solidFill>
              <a:latin typeface="Times New Roman" panose="02020603050405020304" pitchFamily="18" charset="0"/>
              <a:ea typeface="Calibri"/>
              <a:cs typeface="Times New Roman" panose="02020603050405020304" pitchFamily="18" charset="0"/>
            </a:endParaRPr>
          </a:p>
          <a:p>
            <a:endParaRPr lang="ru-RU" dirty="0"/>
          </a:p>
        </p:txBody>
      </p:sp>
      <p:sp>
        <p:nvSpPr>
          <p:cNvPr id="3" name="Объект 2"/>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88840"/>
            <a:ext cx="2727325" cy="39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41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824</TotalTime>
  <Words>456</Words>
  <Application>Microsoft Office PowerPoint</Application>
  <PresentationFormat>Экран (4:3)</PresentationFormat>
  <Paragraphs>50</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Arial</vt:lpstr>
      <vt:lpstr>Brush Script MT</vt:lpstr>
      <vt:lpstr>Calibri</vt:lpstr>
      <vt:lpstr>Constantia</vt:lpstr>
      <vt:lpstr>Franklin Gothic Book</vt:lpstr>
      <vt:lpstr>Rage Italic</vt:lpstr>
      <vt:lpstr>Symbol</vt:lpstr>
      <vt:lpstr>Times New Roman</vt:lpstr>
      <vt:lpstr>Кнопка</vt:lpstr>
      <vt:lpstr>Правила приёма на обучение по образовательным программам НОО</vt:lpstr>
      <vt:lpstr>Выдержки из Положения </vt:lpstr>
      <vt:lpstr>Презентация PowerPoint</vt:lpstr>
      <vt:lpstr>Для приема родитель(и) (законный(ые) представитель(и) ребенка представляют следующие документы: </vt:lpstr>
      <vt:lpstr>Презентация PowerPoint</vt:lpstr>
      <vt:lpstr>Богославская Ирина Валерьевна  1 класс</vt:lpstr>
      <vt:lpstr>Карташова Наталья Алевсеевна 1 класс</vt:lpstr>
      <vt:lpstr>Галинурова Инна Владимировна 1 класс</vt:lpstr>
      <vt:lpstr>Лопатина Татьяна Михайловна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Эльмира Р. Диярова</cp:lastModifiedBy>
  <cp:revision>58</cp:revision>
  <dcterms:created xsi:type="dcterms:W3CDTF">2021-01-15T07:01:58Z</dcterms:created>
  <dcterms:modified xsi:type="dcterms:W3CDTF">2025-03-26T09:37:32Z</dcterms:modified>
</cp:coreProperties>
</file>