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8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5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0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0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2282-CA63-4C32-9D58-869F99372F58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A7BF-D370-41BE-AB06-1BE88B495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4"/><Relationship Id="rId7" Type="http://schemas.openxmlformats.org/officeDocument/2006/relationships/image" Target="../media/image11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4" Type="http://schemas.openxmlformats.org/officeDocument/2006/relationships/video" Target="../media/media2.mp4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4.mp4"/><Relationship Id="rId7" Type="http://schemas.openxmlformats.org/officeDocument/2006/relationships/image" Target="../media/image15.emf"/><Relationship Id="rId12" Type="http://schemas.openxmlformats.org/officeDocument/2006/relationships/image" Target="../media/image20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.jpg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video" Target="../media/media4.mp4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078" y="-1149080"/>
            <a:ext cx="6857999" cy="915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5" y="980728"/>
            <a:ext cx="770485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Приготовление поварами столовой МБОУ гимназии </a:t>
            </a:r>
          </a:p>
          <a:p>
            <a:pPr algn="ctr"/>
            <a:r>
              <a:rPr lang="ru-RU" sz="4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г. </a:t>
            </a:r>
            <a:r>
              <a:rPr lang="ru-RU" sz="4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Советский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горячего завтрака :</a:t>
            </a:r>
          </a:p>
          <a:p>
            <a:pPr algn="ctr"/>
            <a:endParaRPr lang="ru-RU" sz="3600" b="1" dirty="0" smtClean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ОТ и ДО </a:t>
            </a:r>
            <a:endParaRPr lang="ru-RU" sz="48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0019" y="5490810"/>
            <a:ext cx="6979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«Только живая свежая пища может сделать человека способным воспринимать и понимать истину».</a:t>
            </a:r>
          </a:p>
          <a:p>
            <a:pPr algn="ctr"/>
            <a:r>
              <a:rPr lang="ru-RU" sz="1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                                              Пифагор</a:t>
            </a:r>
            <a:endParaRPr lang="ru-RU" sz="1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6858002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116632"/>
            <a:ext cx="770485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  11-й день 12-дневного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основного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меню, завтрак:</a:t>
            </a:r>
          </a:p>
          <a:p>
            <a:pPr algn="ctr"/>
            <a:endParaRPr lang="ru-RU" sz="9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indent="450000" algn="just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Котлета рыбная «Лада» с маслом</a:t>
            </a:r>
          </a:p>
          <a:p>
            <a:pPr indent="450000" algn="just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Рис отварной</a:t>
            </a:r>
          </a:p>
          <a:p>
            <a:pPr indent="450000" algn="just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Чай с сахаром</a:t>
            </a:r>
          </a:p>
          <a:p>
            <a:pPr indent="450000" algn="just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Хлеб пшеничный</a:t>
            </a:r>
          </a:p>
          <a:p>
            <a:pPr indent="450000" algn="just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- Хлеб ржаной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41" y="4222225"/>
            <a:ext cx="1737498" cy="2438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7" y="4222225"/>
            <a:ext cx="1806703" cy="243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80" y="4228102"/>
            <a:ext cx="1800666" cy="24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724" y="160661"/>
            <a:ext cx="66247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Котлета рыбная «Лада» с маслом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79" b="27037"/>
          <a:stretch/>
        </p:blipFill>
        <p:spPr>
          <a:xfrm>
            <a:off x="147653" y="836711"/>
            <a:ext cx="2232248" cy="1488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65" y="836712"/>
            <a:ext cx="2232248" cy="1488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5" y="2459825"/>
            <a:ext cx="1946489" cy="1938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" y="2459825"/>
            <a:ext cx="1934867" cy="193835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2387"/>
              </p:ext>
            </p:extLst>
          </p:nvPr>
        </p:nvGraphicFramePr>
        <p:xfrm>
          <a:off x="5148063" y="761151"/>
          <a:ext cx="3672408" cy="3783330"/>
        </p:xfrm>
        <a:graphic>
          <a:graphicData uri="http://schemas.openxmlformats.org/drawingml/2006/table">
            <a:tbl>
              <a:tblPr/>
              <a:tblGrid>
                <a:gridCol w="1619508"/>
                <a:gridCol w="513225"/>
                <a:gridCol w="513225"/>
                <a:gridCol w="513225"/>
                <a:gridCol w="513225"/>
              </a:tblGrid>
              <a:tr h="1435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Набор сырья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Расход сырья , г 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от 7 до 10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от 11 лет и старше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брутто,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нетто,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брутто,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нетто,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Горбуша потрошенная с головой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Минтай потрошенный обезглавленный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Хлеб пшеничный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Молоко сухое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Вода питьевая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Лук репчатый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Чеснок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Масло сливочное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Яйцо куриное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Сухари пшеничные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Масса полуфабриката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Масло растительное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Масса готовых изделий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Масло сливочное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Выход готового блюда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80/5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100/5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36227" y="191438"/>
            <a:ext cx="17055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Рецептура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653" y="4488671"/>
            <a:ext cx="39169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Технология приготовления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4888781"/>
            <a:ext cx="90364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Филе без кожи и костей (горбуша) и филе с кожей без костей (минтай),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нарезают на куски, пропускают через мясорубку вместе с замоченным в воде черствым пшеничным хлебом и репчатым луком. Кладут сухое молоко, толченный  чеснок, размягченное масло сливочное, яйцо, соль, тщательно перемешивают и выбивают. Массу разделывают в виде изделий овально-приплюснутой формы с заостренным концом,  панируют в сухарях и укладывают на противень, предварительно смазанный маслом. Котлеты запекают  в жарочном шкафу при температуре 250-280°С в течение 20-25 минут до готовности. Температура подачи 65°С.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6384" y="160659"/>
            <a:ext cx="23615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 отварной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20669" y="191438"/>
            <a:ext cx="17055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Рецептура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981" y="3429000"/>
            <a:ext cx="39169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Технология приготовления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951914"/>
            <a:ext cx="5508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/>
              <a:t> </a:t>
            </a:r>
            <a:r>
              <a:rPr lang="ru-RU" sz="1600" b="0" i="0" u="none" strike="noStrike" dirty="0" smtClean="0">
                <a:effectLst/>
                <a:latin typeface="Arial"/>
              </a:rPr>
              <a:t> </a:t>
            </a:r>
            <a:r>
              <a:rPr lang="ru-RU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Подготовленный рис кладут в подсоленную кипящую воду (6 л воды, 60 г соли на  1 кг риса) и варят при слабом кипении. </a:t>
            </a:r>
          </a:p>
          <a:p>
            <a:pPr indent="450000" algn="just"/>
            <a:r>
              <a:rPr lang="ru-RU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Когда зерна набухнут и станут мягкими, рис откидывают, дают воде стечь, выкладывают в сотейники, затем заправляют растопленным сливочным маслом, перемешивают и прогревают.  Температура подачи  60-65°С.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5937"/>
            <a:ext cx="3770887" cy="1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6200000">
            <a:off x="-235736" y="1353301"/>
            <a:ext cx="2914930" cy="1881752"/>
          </a:xfrm>
          <a:prstGeom prst="rect">
            <a:avLst/>
          </a:prstGeom>
        </p:spPr>
      </p:pic>
      <p:pic>
        <p:nvPicPr>
          <p:cNvPr id="3" name="2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5400000">
            <a:off x="1889717" y="1327979"/>
            <a:ext cx="2945705" cy="1901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3" y="4149080"/>
            <a:ext cx="2555776" cy="1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2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1960" y="129883"/>
            <a:ext cx="26715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Чай с сахаром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191438"/>
            <a:ext cx="17055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Рецептура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18593" y="2819050"/>
            <a:ext cx="3733843" cy="3847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Технология приготовления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27028" y="3145867"/>
            <a:ext cx="37957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400" b="0" i="0" u="none" strike="noStrike" dirty="0" smtClean="0">
                <a:effectLst/>
                <a:latin typeface="Times New Roman" pitchFamily="18" charset="0"/>
                <a:cs typeface="Times New Roman" pitchFamily="18" charset="0"/>
              </a:rPr>
              <a:t> Чай заваривают в чайнике или отдельной посуде ( при массовом производстве). Чайник ополаскивают горячей водой, насыпают чай на определённое количество порций, заливают кипятком примерно на 1/3 объёма чайника, настаивают 5-10 мин, после чего доливают кипящей водой.  Получившуюся заварку в соответствии с рецептурой соединяют с оставшимся количеством кипяченой воды. Перед подачей добавляют сахар. При массовом производстве в кипящую воду добавляют сахар доводят до кипения, затем добавляют требуемое количество чая - заварки. Кипятить заваренный чай или длительно хранить его на плите нельзя, так как вкус и аромат чая ухудшаются. Температура подачи 75°С.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29" y="629035"/>
            <a:ext cx="3795776" cy="219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2324"/>
            <a:ext cx="2770216" cy="2077662"/>
          </a:xfrm>
          <a:prstGeom prst="rect">
            <a:avLst/>
          </a:prstGeom>
        </p:spPr>
      </p:pic>
      <p:pic>
        <p:nvPicPr>
          <p:cNvPr id="5" name="0-02-05-a92e10d5e3b94d401786601999e54bb4aa33aa4c91570261456b0fc18ba2fddb_1a44bb42598e150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16200000">
            <a:off x="2790073" y="1155215"/>
            <a:ext cx="2613791" cy="1933780"/>
          </a:xfrm>
          <a:prstGeom prst="rect">
            <a:avLst/>
          </a:prstGeom>
        </p:spPr>
      </p:pic>
      <p:pic>
        <p:nvPicPr>
          <p:cNvPr id="8" name="0-02-05-4014361944cef4fca966a4927ea1c64d363be117332b2215b873d0b453205eee_4add0001f05c2245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339" y="2908975"/>
            <a:ext cx="2785381" cy="1713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" y="4915582"/>
            <a:ext cx="2745537" cy="1721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89" y="3765699"/>
            <a:ext cx="1978270" cy="2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4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54" y="4034"/>
            <a:ext cx="5736292" cy="685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9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720588" y="5457696"/>
            <a:ext cx="1058517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Профессионализм – осознанное и уверенное достижение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заявленной результативности деятельности с наилучшим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</a:rPr>
              <a:t>использованием возможностей.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3750" b="4851"/>
          <a:stretch/>
        </p:blipFill>
        <p:spPr>
          <a:xfrm>
            <a:off x="1" y="-6466"/>
            <a:ext cx="9143999" cy="52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488</Words>
  <Application>Microsoft Office PowerPoint</Application>
  <PresentationFormat>Экран (4:3)</PresentationFormat>
  <Paragraphs>110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Алмаз</dc:creator>
  <cp:lastModifiedBy>Кристина Е. Минниханова</cp:lastModifiedBy>
  <cp:revision>17</cp:revision>
  <dcterms:created xsi:type="dcterms:W3CDTF">2021-10-15T14:39:49Z</dcterms:created>
  <dcterms:modified xsi:type="dcterms:W3CDTF">2021-10-18T08:08:21Z</dcterms:modified>
</cp:coreProperties>
</file>