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sldIdLst>
    <p:sldId id="256" r:id="rId2"/>
    <p:sldId id="262" r:id="rId3"/>
    <p:sldId id="263" r:id="rId4"/>
    <p:sldId id="264" r:id="rId5"/>
    <p:sldId id="265" r:id="rId6"/>
    <p:sldId id="257" r:id="rId7"/>
    <p:sldId id="258" r:id="rId8"/>
    <p:sldId id="259" r:id="rId9"/>
    <p:sldId id="260"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1595995-A2C5-4BF1-B8A1-16B581553EC0}" type="datetimeFigureOut">
              <a:rPr lang="ru-RU" smtClean="0"/>
              <a:pPr/>
              <a:t>31.03.2024</a:t>
            </a:fld>
            <a:endParaRPr lang="ru-RU"/>
          </a:p>
        </p:txBody>
      </p:sp>
      <p:sp>
        <p:nvSpPr>
          <p:cNvPr id="5" name="Footer Placeholder 4"/>
          <p:cNvSpPr>
            <a:spLocks noGrp="1"/>
          </p:cNvSpPr>
          <p:nvPr>
            <p:ph type="ftr" sz="quarter" idx="11"/>
          </p:nvPr>
        </p:nvSpPr>
        <p:spPr>
          <a:xfrm>
            <a:off x="1174044" y="5357592"/>
            <a:ext cx="5034845" cy="365125"/>
          </a:xfrm>
        </p:spPr>
        <p:txBody>
          <a:bodyPr/>
          <a:lstStyle/>
          <a:p>
            <a:endParaRPr lang="ru-RU"/>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74428CC-973C-4C2C-84F2-E22B845A0C86}"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74428CC-973C-4C2C-84F2-E22B845A0C86}" type="slidenum">
              <a:rPr lang="ru-RU" smtClean="0"/>
              <a:pPr/>
              <a:t>‹#›</a:t>
            </a:fld>
            <a:endParaRPr lang="ru-RU"/>
          </a:p>
        </p:txBody>
      </p:sp>
      <p:sp>
        <p:nvSpPr>
          <p:cNvPr id="9" name="Content Placeholder 8"/>
          <p:cNvSpPr>
            <a:spLocks noGrp="1"/>
          </p:cNvSpPr>
          <p:nvPr>
            <p:ph sz="quarter" idx="13"/>
          </p:nvPr>
        </p:nvSpPr>
        <p:spPr>
          <a:xfrm>
            <a:off x="1298448" y="2121407"/>
            <a:ext cx="3200400" cy="360273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74428CC-973C-4C2C-84F2-E22B845A0C86}" type="slidenum">
              <a:rPr lang="ru-RU" smtClean="0"/>
              <a:pPr/>
              <a:t>‹#›</a:t>
            </a:fld>
            <a:endParaRPr lang="ru-RU"/>
          </a:p>
        </p:txBody>
      </p:sp>
      <p:sp>
        <p:nvSpPr>
          <p:cNvPr id="11" name="Content Placeholder 10"/>
          <p:cNvSpPr>
            <a:spLocks noGrp="1"/>
          </p:cNvSpPr>
          <p:nvPr>
            <p:ph sz="quarter" idx="13"/>
          </p:nvPr>
        </p:nvSpPr>
        <p:spPr>
          <a:xfrm>
            <a:off x="1298448" y="2944368"/>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95995-A2C5-4BF1-B8A1-16B581553EC0}" type="datetimeFigureOut">
              <a:rPr lang="ru-RU" smtClean="0"/>
              <a:pPr/>
              <a:t>31.03.2024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74428CC-973C-4C2C-84F2-E22B845A0C8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91595995-A2C5-4BF1-B8A1-16B581553EC0}" type="datetimeFigureOut">
              <a:rPr lang="ru-RU" smtClean="0"/>
              <a:pPr/>
              <a:t>31.03.2024</a:t>
            </a:fld>
            <a:endParaRPr lang="ru-RU"/>
          </a:p>
        </p:txBody>
      </p:sp>
      <p:sp>
        <p:nvSpPr>
          <p:cNvPr id="6" name="Footer Placeholder 5"/>
          <p:cNvSpPr>
            <a:spLocks noGrp="1"/>
          </p:cNvSpPr>
          <p:nvPr>
            <p:ph type="ftr" sz="quarter" idx="11"/>
          </p:nvPr>
        </p:nvSpPr>
        <p:spPr>
          <a:xfrm rot="-60000">
            <a:off x="914554" y="5829261"/>
            <a:ext cx="3522607" cy="365125"/>
          </a:xfrm>
        </p:spPr>
        <p:txBody>
          <a:bodyPr/>
          <a:lstStyle/>
          <a:p>
            <a:endParaRPr lang="ru-RU"/>
          </a:p>
        </p:txBody>
      </p:sp>
      <p:sp>
        <p:nvSpPr>
          <p:cNvPr id="7" name="Slide Number Placeholder 6"/>
          <p:cNvSpPr>
            <a:spLocks noGrp="1"/>
          </p:cNvSpPr>
          <p:nvPr>
            <p:ph type="sldNum" sz="quarter" idx="12"/>
          </p:nvPr>
        </p:nvSpPr>
        <p:spPr>
          <a:xfrm rot="60000">
            <a:off x="7557313" y="5896961"/>
            <a:ext cx="554023" cy="365125"/>
          </a:xfrm>
        </p:spPr>
        <p:txBody>
          <a:bodyPr/>
          <a:lstStyle/>
          <a:p>
            <a:fld id="{574428CC-973C-4C2C-84F2-E22B845A0C86}"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91595995-A2C5-4BF1-B8A1-16B581553EC0}" type="datetimeFigureOut">
              <a:rPr lang="ru-RU" smtClean="0"/>
              <a:pPr/>
              <a:t>31.03.2024</a:t>
            </a:fld>
            <a:endParaRPr lang="ru-RU"/>
          </a:p>
        </p:txBody>
      </p:sp>
      <p:sp>
        <p:nvSpPr>
          <p:cNvPr id="6" name="Footer Placeholder 5"/>
          <p:cNvSpPr>
            <a:spLocks noGrp="1"/>
          </p:cNvSpPr>
          <p:nvPr>
            <p:ph type="ftr" sz="quarter" idx="11"/>
          </p:nvPr>
        </p:nvSpPr>
        <p:spPr>
          <a:xfrm rot="-60000">
            <a:off x="914569" y="5831037"/>
            <a:ext cx="3319043" cy="365125"/>
          </a:xfrm>
        </p:spPr>
        <p:txBody>
          <a:bodyPr/>
          <a:lstStyle/>
          <a:p>
            <a:endParaRPr lang="ru-RU"/>
          </a:p>
        </p:txBody>
      </p:sp>
      <p:sp>
        <p:nvSpPr>
          <p:cNvPr id="7" name="Slide Number Placeholder 6"/>
          <p:cNvSpPr>
            <a:spLocks noGrp="1"/>
          </p:cNvSpPr>
          <p:nvPr>
            <p:ph type="sldNum" sz="quarter" idx="12"/>
          </p:nvPr>
        </p:nvSpPr>
        <p:spPr>
          <a:xfrm rot="60000">
            <a:off x="7562089" y="5900026"/>
            <a:ext cx="554023" cy="365125"/>
          </a:xfrm>
        </p:spPr>
        <p:txBody>
          <a:bodyPr/>
          <a:lstStyle/>
          <a:p>
            <a:fld id="{574428CC-973C-4C2C-84F2-E22B845A0C86}"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1595995-A2C5-4BF1-B8A1-16B581553EC0}" type="datetimeFigureOut">
              <a:rPr lang="ru-RU" smtClean="0"/>
              <a:pPr/>
              <a:t>31.03.2024</a:t>
            </a:fld>
            <a:endParaRPr lang="ru-RU"/>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74428CC-973C-4C2C-84F2-E22B845A0C8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800" b="1" i="1" dirty="0">
                <a:latin typeface="Times New Roman" panose="02020603050405020304" pitchFamily="18" charset="0"/>
                <a:cs typeface="Times New Roman" panose="02020603050405020304" pitchFamily="18" charset="0"/>
              </a:rPr>
              <a:t>Правила приёма на обучение по образовательным программам НОО</a:t>
            </a:r>
          </a:p>
        </p:txBody>
      </p:sp>
    </p:spTree>
    <p:extLst>
      <p:ext uri="{BB962C8B-B14F-4D97-AF65-F5344CB8AC3E}">
        <p14:creationId xmlns:p14="http://schemas.microsoft.com/office/powerpoint/2010/main" val="366673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Выдержки из </a:t>
            </a:r>
            <a:r>
              <a:rPr lang="ru-RU" dirty="0" smtClean="0"/>
              <a:t>Положения </a:t>
            </a:r>
            <a:endParaRPr lang="ru-RU" dirty="0"/>
          </a:p>
        </p:txBody>
      </p:sp>
      <p:sp>
        <p:nvSpPr>
          <p:cNvPr id="3" name="Объект 2"/>
          <p:cNvSpPr>
            <a:spLocks noGrp="1"/>
          </p:cNvSpPr>
          <p:nvPr>
            <p:ph idx="1"/>
          </p:nvPr>
        </p:nvSpPr>
        <p:spPr>
          <a:xfrm>
            <a:off x="1547664" y="1916832"/>
            <a:ext cx="6196405" cy="3603812"/>
          </a:xfrm>
        </p:spPr>
        <p:txBody>
          <a:bodyPr>
            <a:normAutofit/>
          </a:bodyPr>
          <a:lstStyle/>
          <a:p>
            <a:pPr marL="457200" lvl="1" indent="0" algn="just">
              <a:spcAft>
                <a:spcPts val="0"/>
              </a:spcAft>
              <a:buNone/>
            </a:pPr>
            <a:r>
              <a:rPr lang="ru-RU" sz="1400" dirty="0" smtClean="0">
                <a:latin typeface="Times New Roman"/>
                <a:ea typeface="Times New Roman"/>
              </a:rPr>
              <a:t>Настоящее </a:t>
            </a:r>
            <a:r>
              <a:rPr lang="ru-RU" sz="1400" dirty="0">
                <a:latin typeface="Times New Roman"/>
                <a:ea typeface="Times New Roman"/>
              </a:rPr>
              <a:t>Положение о приеме на обучение по </a:t>
            </a:r>
            <a:r>
              <a:rPr lang="ru-RU" sz="1400" dirty="0" smtClean="0">
                <a:latin typeface="Times New Roman"/>
                <a:ea typeface="Times New Roman"/>
              </a:rPr>
              <a:t>образовательным программам </a:t>
            </a:r>
            <a:r>
              <a:rPr lang="ru-RU" sz="1400" dirty="0">
                <a:latin typeface="Times New Roman"/>
                <a:ea typeface="Times New Roman"/>
              </a:rPr>
              <a:t>начального общего, основного общего, среднего общего образования  разработано в соответствии с:</a:t>
            </a:r>
          </a:p>
          <a:p>
            <a:pPr lvl="0" algn="just">
              <a:spcAft>
                <a:spcPts val="0"/>
              </a:spcAft>
              <a:buFont typeface="Times New Roman" panose="02020603050405020304" pitchFamily="18" charset="0"/>
              <a:buChar char="₋"/>
            </a:pPr>
            <a:r>
              <a:rPr lang="ru-RU" sz="1400" dirty="0" smtClean="0">
                <a:latin typeface="Times New Roman"/>
                <a:ea typeface="Times New Roman"/>
              </a:rPr>
              <a:t>Федеральным законом </a:t>
            </a:r>
            <a:r>
              <a:rPr lang="ru-RU" sz="1400" dirty="0">
                <a:latin typeface="Times New Roman"/>
                <a:ea typeface="Times New Roman"/>
              </a:rPr>
              <a:t>Российской Федерации от 29.12.2012 г. № 273 – ФЗ «Об образовании в Российской Федерации» (ч. 8 ст. 55, ст. 67);</a:t>
            </a:r>
          </a:p>
          <a:p>
            <a:pPr lvl="0" algn="just">
              <a:spcAft>
                <a:spcPts val="0"/>
              </a:spcAft>
              <a:buFont typeface="Times New Roman" panose="02020603050405020304" pitchFamily="18" charset="0"/>
              <a:buChar char="₋"/>
            </a:pPr>
            <a:r>
              <a:rPr lang="ru-RU" sz="1400" dirty="0">
                <a:solidFill>
                  <a:srgbClr val="000000"/>
                </a:solidFill>
                <a:latin typeface="Times New Roman"/>
                <a:ea typeface="Times New Roman"/>
              </a:rPr>
              <a:t>приказами Министерства образования и науки Российской Федерации от 02.09.2020 г. № 458 «Об утверждении Порядка приема на обучение по образовательным программам начального общего, основного общего и среднего общего образования»; от 08.10.2021 г. № 707 (О внесении изменений в приказ </a:t>
            </a:r>
            <a:r>
              <a:rPr lang="ru-RU" sz="1400" dirty="0" smtClean="0">
                <a:solidFill>
                  <a:srgbClr val="000000"/>
                </a:solidFill>
                <a:latin typeface="Times New Roman"/>
                <a:ea typeface="Times New Roman"/>
              </a:rPr>
              <a:t>Министерства образования и науки Российской Федерации от </a:t>
            </a:r>
            <a:r>
              <a:rPr lang="ru-RU" sz="1400" dirty="0">
                <a:solidFill>
                  <a:srgbClr val="000000"/>
                </a:solidFill>
                <a:latin typeface="Times New Roman"/>
                <a:ea typeface="Times New Roman"/>
              </a:rPr>
              <a:t>02.09.2020 г. </a:t>
            </a:r>
            <a:r>
              <a:rPr lang="ru-RU" sz="1400" dirty="0" smtClean="0">
                <a:solidFill>
                  <a:srgbClr val="000000"/>
                </a:solidFill>
                <a:latin typeface="Times New Roman"/>
                <a:ea typeface="Times New Roman"/>
              </a:rPr>
              <a:t>№ 458).</a:t>
            </a:r>
          </a:p>
          <a:p>
            <a:pPr lvl="0" algn="just">
              <a:spcAft>
                <a:spcPts val="0"/>
              </a:spcAft>
              <a:buFont typeface="Times New Roman" panose="02020603050405020304" pitchFamily="18" charset="0"/>
              <a:buChar char="₋"/>
            </a:pPr>
            <a:endParaRPr lang="ru-RU" sz="800" dirty="0">
              <a:solidFill>
                <a:srgbClr val="000000"/>
              </a:solidFill>
              <a:latin typeface="Times New Roman"/>
              <a:ea typeface="Times New Roman"/>
            </a:endParaRPr>
          </a:p>
          <a:p>
            <a:pPr lvl="0" algn="just">
              <a:spcAft>
                <a:spcPts val="0"/>
              </a:spcAft>
              <a:buNone/>
            </a:pPr>
            <a:r>
              <a:rPr lang="ru-RU" sz="1400" dirty="0">
                <a:solidFill>
                  <a:srgbClr val="000000"/>
                </a:solidFill>
                <a:latin typeface="Times New Roman"/>
                <a:ea typeface="Times New Roman"/>
                <a:cs typeface="Times New Roman"/>
              </a:rPr>
              <a:t> </a:t>
            </a:r>
            <a:r>
              <a:rPr lang="ru-RU" sz="1400" dirty="0" smtClean="0">
                <a:solidFill>
                  <a:srgbClr val="000000"/>
                </a:solidFill>
                <a:latin typeface="Times New Roman"/>
                <a:ea typeface="Times New Roman"/>
                <a:cs typeface="Times New Roman"/>
              </a:rPr>
              <a:t>     С </a:t>
            </a:r>
            <a:r>
              <a:rPr lang="ru-RU" sz="1400" dirty="0">
                <a:solidFill>
                  <a:srgbClr val="000000"/>
                </a:solidFill>
                <a:latin typeface="Times New Roman"/>
                <a:ea typeface="Times New Roman"/>
                <a:cs typeface="Times New Roman"/>
              </a:rPr>
              <a:t>целью проведения организованного приема детей в первый класс на</a:t>
            </a:r>
            <a:r>
              <a:rPr lang="en-US" sz="1400" dirty="0">
                <a:solidFill>
                  <a:srgbClr val="000000"/>
                </a:solidFill>
                <a:latin typeface="Times New Roman"/>
                <a:ea typeface="Times New Roman"/>
                <a:cs typeface="Times New Roman"/>
              </a:rPr>
              <a:t> </a:t>
            </a:r>
            <a:r>
              <a:rPr lang="ru-RU" sz="1400" dirty="0">
                <a:solidFill>
                  <a:srgbClr val="000000"/>
                </a:solidFill>
                <a:latin typeface="Times New Roman"/>
                <a:ea typeface="Times New Roman"/>
                <a:cs typeface="Times New Roman"/>
              </a:rPr>
              <a:t>информационном стенде и официальном сайте в сети Интернет размещается </a:t>
            </a:r>
            <a:r>
              <a:rPr lang="ru-RU" sz="1400" dirty="0" smtClean="0">
                <a:solidFill>
                  <a:srgbClr val="000000"/>
                </a:solidFill>
                <a:latin typeface="Times New Roman"/>
                <a:ea typeface="Times New Roman"/>
                <a:cs typeface="Times New Roman"/>
              </a:rPr>
              <a:t>информация </a:t>
            </a:r>
            <a:r>
              <a:rPr lang="en-US" sz="1400" u="sng" dirty="0">
                <a:solidFill>
                  <a:srgbClr val="0000FF"/>
                </a:solidFill>
                <a:latin typeface="Calibri"/>
                <a:ea typeface="Calibri"/>
                <a:cs typeface="Times New Roman"/>
              </a:rPr>
              <a:t>https://sovgimn86.gosuslugi.ru</a:t>
            </a:r>
            <a:endParaRPr lang="ru-RU" sz="1300" dirty="0" smtClean="0">
              <a:latin typeface="Times New Roman"/>
              <a:ea typeface="Times New Roman"/>
            </a:endParaRPr>
          </a:p>
          <a:p>
            <a:pPr marL="342900" lvl="0" indent="-342900" algn="just">
              <a:spcAft>
                <a:spcPts val="0"/>
              </a:spcAft>
              <a:buFont typeface="Symbol"/>
              <a:buChar char=""/>
            </a:pPr>
            <a:endParaRPr lang="ru-RU" sz="1300" dirty="0">
              <a:latin typeface="Times New Roman"/>
              <a:ea typeface="Times New Roman"/>
            </a:endParaRPr>
          </a:p>
          <a:p>
            <a:endParaRPr lang="ru-RU" dirty="0"/>
          </a:p>
        </p:txBody>
      </p:sp>
    </p:spTree>
    <p:extLst>
      <p:ext uri="{BB962C8B-B14F-4D97-AF65-F5344CB8AC3E}">
        <p14:creationId xmlns:p14="http://schemas.microsoft.com/office/powerpoint/2010/main" val="178658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31640" y="1628800"/>
            <a:ext cx="6480720" cy="4320480"/>
          </a:xfrm>
        </p:spPr>
        <p:txBody>
          <a:bodyPr>
            <a:normAutofit fontScale="47500" lnSpcReduction="20000"/>
          </a:bodyPr>
          <a:lstStyle/>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Прием </a:t>
            </a:r>
            <a:r>
              <a:rPr lang="ru-RU" sz="2500" dirty="0">
                <a:latin typeface="Times New Roman" panose="02020603050405020304" pitchFamily="18" charset="0"/>
                <a:cs typeface="Times New Roman" panose="02020603050405020304" pitchFamily="18" charset="0"/>
              </a:rPr>
              <a:t>заявлений о приеме на обучение в первый класс для детей, проживающих на закрепленной территории и детей, имеющих преимущественное право приема, начинается с 1 апреля текущего года и завершается 30 июня текущего </a:t>
            </a:r>
            <a:r>
              <a:rPr lang="ru-RU" sz="2500" dirty="0" smtClean="0">
                <a:latin typeface="Times New Roman" panose="02020603050405020304" pitchFamily="18" charset="0"/>
                <a:cs typeface="Times New Roman" panose="02020603050405020304" pitchFamily="18" charset="0"/>
              </a:rPr>
              <a:t>года.</a:t>
            </a:r>
            <a:endParaRPr lang="ru-RU"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с 6 июля текущего года </a:t>
            </a:r>
            <a:r>
              <a:rPr lang="ru-RU" sz="2500" dirty="0">
                <a:latin typeface="Times New Roman" panose="02020603050405020304" pitchFamily="18" charset="0"/>
                <a:cs typeface="Times New Roman" panose="02020603050405020304" pitchFamily="18" charset="0"/>
              </a:rPr>
              <a:t>до </a:t>
            </a:r>
            <a:r>
              <a:rPr lang="ru-RU" sz="2500" dirty="0" smtClean="0">
                <a:latin typeface="Times New Roman" panose="02020603050405020304" pitchFamily="18" charset="0"/>
                <a:cs typeface="Times New Roman" panose="02020603050405020304" pitchFamily="18" charset="0"/>
              </a:rPr>
              <a:t>5 сентября текущего </a:t>
            </a:r>
            <a:r>
              <a:rPr lang="ru-RU" sz="2500" dirty="0">
                <a:latin typeface="Times New Roman" panose="02020603050405020304" pitchFamily="18" charset="0"/>
                <a:cs typeface="Times New Roman" panose="02020603050405020304" pitchFamily="18" charset="0"/>
              </a:rPr>
              <a:t>года </a:t>
            </a:r>
            <a:br>
              <a:rPr lang="ru-RU" sz="2500" dirty="0">
                <a:latin typeface="Times New Roman" panose="02020603050405020304" pitchFamily="18" charset="0"/>
                <a:cs typeface="Times New Roman" panose="02020603050405020304" pitchFamily="18" charset="0"/>
              </a:rPr>
            </a:br>
            <a:r>
              <a:rPr lang="ru-RU" sz="2500" dirty="0">
                <a:latin typeface="Times New Roman" panose="02020603050405020304" pitchFamily="18" charset="0"/>
                <a:cs typeface="Times New Roman" panose="02020603050405020304" pitchFamily="18" charset="0"/>
              </a:rPr>
              <a:t>для граждан, не проживающих на </a:t>
            </a:r>
            <a:r>
              <a:rPr lang="ru-RU" sz="2500" dirty="0" smtClean="0">
                <a:latin typeface="Times New Roman" panose="02020603050405020304" pitchFamily="18" charset="0"/>
                <a:cs typeface="Times New Roman" panose="02020603050405020304" pitchFamily="18" charset="0"/>
              </a:rPr>
              <a:t>закрепленной </a:t>
            </a:r>
            <a:r>
              <a:rPr lang="ru-RU" sz="2500" dirty="0">
                <a:latin typeface="Times New Roman" panose="02020603050405020304" pitchFamily="18" charset="0"/>
                <a:cs typeface="Times New Roman" panose="02020603050405020304" pitchFamily="18" charset="0"/>
              </a:rPr>
              <a:t>территории, при наличии свободных мест. </a:t>
            </a:r>
            <a:endParaRPr lang="en-US"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Ребенок </a:t>
            </a:r>
            <a:r>
              <a:rPr lang="ru-RU" sz="2500" dirty="0">
                <a:latin typeface="Times New Roman" panose="02020603050405020304" pitchFamily="18" charset="0"/>
                <a:cs typeface="Times New Roman" panose="02020603050405020304" pitchFamily="18" charset="0"/>
              </a:rPr>
              <a:t>имеет право преимущественного приема на обучение по образовательным программам начального общего образования в </a:t>
            </a:r>
            <a:r>
              <a:rPr lang="ru-RU" sz="2500" dirty="0" smtClean="0">
                <a:latin typeface="Times New Roman" panose="02020603050405020304" pitchFamily="18" charset="0"/>
                <a:cs typeface="Times New Roman" panose="02020603050405020304" pitchFamily="18" charset="0"/>
              </a:rPr>
              <a:t>муниципальную </a:t>
            </a:r>
            <a:r>
              <a:rPr lang="ru-RU" sz="2500" dirty="0">
                <a:latin typeface="Times New Roman" panose="02020603050405020304" pitchFamily="18" charset="0"/>
                <a:cs typeface="Times New Roman" panose="02020603050405020304" pitchFamily="18" charset="0"/>
              </a:rPr>
              <a:t>образовательную организацию, в которой обучаются его полнородные и неполнородные брат и (или) </a:t>
            </a:r>
            <a:r>
              <a:rPr lang="ru-RU" sz="2500" dirty="0" smtClean="0">
                <a:latin typeface="Times New Roman" panose="02020603050405020304" pitchFamily="18" charset="0"/>
                <a:cs typeface="Times New Roman" panose="02020603050405020304" pitchFamily="18" charset="0"/>
              </a:rPr>
              <a:t>сестра</a:t>
            </a:r>
            <a:r>
              <a:rPr lang="ru-RU" sz="2500" dirty="0" smtClean="0">
                <a:latin typeface="Times New Roman" panose="02020603050405020304" pitchFamily="18" charset="0"/>
                <a:cs typeface="Times New Roman" panose="02020603050405020304" pitchFamily="18" charset="0"/>
              </a:rPr>
              <a:t>.</a:t>
            </a: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В </a:t>
            </a:r>
            <a:r>
              <a:rPr lang="ru-RU" sz="2500" dirty="0">
                <a:latin typeface="Times New Roman" panose="02020603050405020304" pitchFamily="18" charset="0"/>
                <a:cs typeface="Times New Roman" panose="02020603050405020304" pitchFamily="18" charset="0"/>
              </a:rPr>
              <a:t>перечень льготников, которым теперь положено внеочередное </a:t>
            </a:r>
            <a:r>
              <a:rPr lang="ru-RU" sz="2500" dirty="0" smtClean="0">
                <a:latin typeface="Times New Roman" panose="02020603050405020304" pitchFamily="18" charset="0"/>
                <a:cs typeface="Times New Roman" panose="02020603050405020304" pitchFamily="18" charset="0"/>
              </a:rPr>
              <a:t>право на </a:t>
            </a:r>
            <a:r>
              <a:rPr lang="ru-RU" sz="2500" dirty="0">
                <a:latin typeface="Times New Roman" panose="02020603050405020304" pitchFamily="18" charset="0"/>
                <a:cs typeface="Times New Roman" panose="02020603050405020304" pitchFamily="18" charset="0"/>
              </a:rPr>
              <a:t>зачисление в 1 </a:t>
            </a:r>
            <a:r>
              <a:rPr lang="ru-RU" sz="2500" dirty="0" smtClean="0">
                <a:latin typeface="Times New Roman" panose="02020603050405020304" pitchFamily="18" charset="0"/>
                <a:cs typeface="Times New Roman" panose="02020603050405020304" pitchFamily="18" charset="0"/>
              </a:rPr>
              <a:t>класс</a:t>
            </a:r>
            <a:r>
              <a:rPr lang="ru-RU" sz="2500" dirty="0">
                <a:latin typeface="Times New Roman" panose="02020603050405020304" pitchFamily="18" charset="0"/>
                <a:cs typeface="Times New Roman" panose="02020603050405020304" pitchFamily="18" charset="0"/>
              </a:rPr>
              <a:t>, включили детей, чей отец погиб на СВО или позднее </a:t>
            </a:r>
            <a:r>
              <a:rPr lang="ru-RU" sz="2500" dirty="0" smtClean="0">
                <a:latin typeface="Times New Roman" panose="02020603050405020304" pitchFamily="18" charset="0"/>
                <a:cs typeface="Times New Roman" panose="02020603050405020304" pitchFamily="18" charset="0"/>
              </a:rPr>
              <a:t>из-за полученных </a:t>
            </a:r>
            <a:r>
              <a:rPr lang="ru-RU" sz="2500" dirty="0">
                <a:latin typeface="Times New Roman" panose="02020603050405020304" pitchFamily="18" charset="0"/>
                <a:cs typeface="Times New Roman" panose="02020603050405020304" pitchFamily="18" charset="0"/>
              </a:rPr>
              <a:t>ранений, травм и заболеваний</a:t>
            </a:r>
            <a:r>
              <a:rPr lang="ru-RU" sz="2500" dirty="0" smtClean="0">
                <a:latin typeface="Times New Roman" panose="02020603050405020304" pitchFamily="18" charset="0"/>
                <a:cs typeface="Times New Roman" panose="02020603050405020304" pitchFamily="18" charset="0"/>
              </a:rPr>
              <a:t>: военнослужащих; добровольцев; сотрудников </a:t>
            </a:r>
            <a:r>
              <a:rPr lang="ru-RU" sz="2500" dirty="0" err="1">
                <a:latin typeface="Times New Roman" panose="02020603050405020304" pitchFamily="18" charset="0"/>
                <a:cs typeface="Times New Roman" panose="02020603050405020304" pitchFamily="18" charset="0"/>
              </a:rPr>
              <a:t>Росгвардии</a:t>
            </a:r>
            <a:r>
              <a:rPr lang="ru-RU" sz="2500" dirty="0" smtClean="0">
                <a:latin typeface="Times New Roman" panose="02020603050405020304" pitchFamily="18" charset="0"/>
                <a:cs typeface="Times New Roman" panose="02020603050405020304" pitchFamily="18" charset="0"/>
              </a:rPr>
              <a:t>.</a:t>
            </a:r>
            <a:endParaRPr lang="en-US" sz="2500" dirty="0">
              <a:latin typeface="Times New Roman" panose="02020603050405020304" pitchFamily="18" charset="0"/>
              <a:cs typeface="Times New Roman" panose="02020603050405020304" pitchFamily="18" charset="0"/>
            </a:endParaRPr>
          </a:p>
          <a:p>
            <a:pPr lvl="0" algn="just">
              <a:spcAft>
                <a:spcPts val="0"/>
              </a:spcAft>
              <a:buFontTx/>
              <a:buChar char="●"/>
            </a:pPr>
            <a:r>
              <a:rPr lang="ru-RU" sz="2500" dirty="0" smtClean="0">
                <a:latin typeface="Times New Roman" panose="02020603050405020304" pitchFamily="18" charset="0"/>
                <a:cs typeface="Times New Roman" panose="02020603050405020304" pitchFamily="18" charset="0"/>
              </a:rPr>
              <a:t>Возраст </a:t>
            </a:r>
            <a:r>
              <a:rPr lang="ru-RU" sz="2500" dirty="0">
                <a:latin typeface="Times New Roman" panose="02020603050405020304" pitchFamily="18" charset="0"/>
                <a:cs typeface="Times New Roman" panose="02020603050405020304" pitchFamily="18" charset="0"/>
              </a:rPr>
              <a:t>ребенка на 1 сентября </a:t>
            </a:r>
            <a:r>
              <a:rPr lang="ru-RU" sz="2500" dirty="0" smtClean="0">
                <a:latin typeface="Times New Roman" panose="02020603050405020304" pitchFamily="18" charset="0"/>
                <a:cs typeface="Times New Roman" panose="02020603050405020304" pitchFamily="18" charset="0"/>
              </a:rPr>
              <a:t>2024 </a:t>
            </a:r>
            <a:r>
              <a:rPr lang="ru-RU" sz="2500" dirty="0">
                <a:latin typeface="Times New Roman" panose="02020603050405020304" pitchFamily="18" charset="0"/>
                <a:cs typeface="Times New Roman" panose="02020603050405020304" pitchFamily="18" charset="0"/>
              </a:rPr>
              <a:t>года должен достичь не менее 6,5 лет, но не более восьми лет при отсутствии противопоказаний по состоянию здоровья. По заявлению родителей (законных представителей) детей учредитель общеобразовательной организации вправе разрешить прием детей в общеобразовательную организацию на обучение по образовательным программам начального общего образования в более раннем или более позднем </a:t>
            </a:r>
            <a:r>
              <a:rPr lang="ru-RU" sz="2500" dirty="0" smtClean="0">
                <a:latin typeface="Times New Roman" panose="02020603050405020304" pitchFamily="18" charset="0"/>
                <a:cs typeface="Times New Roman" panose="02020603050405020304" pitchFamily="18" charset="0"/>
              </a:rPr>
              <a:t>возрасте.</a:t>
            </a:r>
            <a:endParaRPr lang="ru-RU" sz="2500" dirty="0">
              <a:latin typeface="Times New Roman" panose="02020603050405020304" pitchFamily="18" charset="0"/>
              <a:cs typeface="Times New Roman" panose="02020603050405020304" pitchFamily="18" charset="0"/>
            </a:endParaRPr>
          </a:p>
          <a:p>
            <a:pPr algn="just">
              <a:buFontTx/>
              <a:buChar char="●"/>
            </a:pPr>
            <a:r>
              <a:rPr lang="ru-RU" sz="2500" dirty="0" smtClean="0">
                <a:latin typeface="Times New Roman" panose="02020603050405020304" pitchFamily="18" charset="0"/>
                <a:cs typeface="Times New Roman" panose="02020603050405020304" pitchFamily="18" charset="0"/>
              </a:rPr>
              <a:t>Прием </a:t>
            </a:r>
            <a:r>
              <a:rPr lang="ru-RU" sz="2500" dirty="0">
                <a:latin typeface="Times New Roman" panose="02020603050405020304" pitchFamily="18" charset="0"/>
                <a:cs typeface="Times New Roman" panose="02020603050405020304" pitchFamily="18" charset="0"/>
              </a:rPr>
              <a:t>документов будет производиться в </a:t>
            </a:r>
            <a:r>
              <a:rPr lang="ru-RU" sz="2500" b="1" dirty="0">
                <a:latin typeface="Times New Roman" panose="02020603050405020304" pitchFamily="18" charset="0"/>
                <a:cs typeface="Times New Roman" panose="02020603050405020304" pitchFamily="18" charset="0"/>
              </a:rPr>
              <a:t>электронной форме</a:t>
            </a:r>
            <a:r>
              <a:rPr lang="ru-RU" sz="2500" dirty="0">
                <a:latin typeface="Times New Roman" panose="02020603050405020304" pitchFamily="18" charset="0"/>
                <a:cs typeface="Times New Roman" panose="02020603050405020304" pitchFamily="18" charset="0"/>
              </a:rPr>
              <a:t> через единый портал ГОСУСЛУГИ. </a:t>
            </a:r>
          </a:p>
          <a:p>
            <a:pPr algn="just">
              <a:buFontTx/>
              <a:buChar char="●"/>
            </a:pPr>
            <a:r>
              <a:rPr lang="ru-RU" sz="2500" b="1" dirty="0">
                <a:latin typeface="Times New Roman" panose="02020603050405020304" pitchFamily="18" charset="0"/>
                <a:cs typeface="Times New Roman" panose="02020603050405020304" pitchFamily="18" charset="0"/>
              </a:rPr>
              <a:t>После подачи заявления</a:t>
            </a:r>
            <a:r>
              <a:rPr lang="ru-RU" sz="2500" dirty="0">
                <a:latin typeface="Times New Roman" panose="02020603050405020304" pitchFamily="18" charset="0"/>
                <a:cs typeface="Times New Roman" panose="02020603050405020304" pitchFamily="18" charset="0"/>
              </a:rPr>
              <a:t> в электронном виде, Вам необходимо предоставить документы в </a:t>
            </a:r>
            <a:r>
              <a:rPr lang="ru-RU" sz="2500" dirty="0" smtClean="0">
                <a:latin typeface="Times New Roman" panose="02020603050405020304" pitchFamily="18" charset="0"/>
                <a:cs typeface="Times New Roman" panose="02020603050405020304" pitchFamily="18" charset="0"/>
              </a:rPr>
              <a:t>МАОУ </a:t>
            </a:r>
            <a:r>
              <a:rPr lang="ru-RU" sz="2500" dirty="0">
                <a:latin typeface="Times New Roman" panose="02020603050405020304" pitchFamily="18" charset="0"/>
                <a:cs typeface="Times New Roman" panose="02020603050405020304" pitchFamily="18" charset="0"/>
              </a:rPr>
              <a:t>гимназию г. Советский в течение 5-ти рабочих дней.</a:t>
            </a:r>
          </a:p>
          <a:p>
            <a:pPr marL="0" indent="0" algn="just">
              <a:buNone/>
            </a:pPr>
            <a:endParaRPr lang="ru-RU" dirty="0"/>
          </a:p>
        </p:txBody>
      </p:sp>
    </p:spTree>
    <p:extLst>
      <p:ext uri="{BB962C8B-B14F-4D97-AF65-F5344CB8AC3E}">
        <p14:creationId xmlns:p14="http://schemas.microsoft.com/office/powerpoint/2010/main" val="277894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marL="742950" lvl="1" indent="-285750" rtl="0">
              <a:spcBef>
                <a:spcPct val="20000"/>
              </a:spcBef>
            </a:pPr>
            <a:r>
              <a:rPr lang="ru-RU" b="1" kern="1200" dirty="0">
                <a:solidFill>
                  <a:srgbClr val="000000"/>
                </a:solidFill>
                <a:latin typeface="Times New Roman"/>
                <a:ea typeface="Times New Roman"/>
                <a:cs typeface="Times New Roman"/>
              </a:rPr>
              <a:t>Для приема родитель(и) (законный(</a:t>
            </a:r>
            <a:r>
              <a:rPr lang="ru-RU" b="1" kern="1200" dirty="0" err="1">
                <a:solidFill>
                  <a:srgbClr val="000000"/>
                </a:solidFill>
                <a:latin typeface="Times New Roman"/>
                <a:ea typeface="Times New Roman"/>
                <a:cs typeface="Times New Roman"/>
              </a:rPr>
              <a:t>ые</a:t>
            </a:r>
            <a:r>
              <a:rPr lang="ru-RU" b="1" kern="1200" dirty="0">
                <a:solidFill>
                  <a:srgbClr val="000000"/>
                </a:solidFill>
                <a:latin typeface="Times New Roman"/>
                <a:ea typeface="Times New Roman"/>
                <a:cs typeface="Times New Roman"/>
              </a:rPr>
              <a:t>) представитель(и) ребенка</a:t>
            </a:r>
            <a:r>
              <a:rPr lang="ru-RU" b="1" kern="1200" dirty="0">
                <a:solidFill>
                  <a:srgbClr val="000000"/>
                </a:solidFill>
                <a:latin typeface="Times New Roman"/>
                <a:ea typeface="Times New Roman"/>
                <a:cs typeface="+mn-cs"/>
              </a:rPr>
              <a:t> </a:t>
            </a:r>
            <a:r>
              <a:rPr lang="ru-RU" b="1" kern="1200" dirty="0">
                <a:solidFill>
                  <a:srgbClr val="000000"/>
                </a:solidFill>
                <a:latin typeface="Times New Roman"/>
                <a:ea typeface="Times New Roman"/>
                <a:cs typeface="Times New Roman"/>
              </a:rPr>
              <a:t>представляют следующие документы:</a:t>
            </a:r>
            <a:r>
              <a:rPr lang="ru-RU" b="1" kern="1200" dirty="0">
                <a:solidFill>
                  <a:prstClr val="black"/>
                </a:solidFill>
                <a:latin typeface="Times New Roman"/>
                <a:ea typeface="Times New Roman"/>
                <a:cs typeface="+mn-cs"/>
              </a:rPr>
              <a:t/>
            </a:r>
            <a:br>
              <a:rPr lang="ru-RU" b="1" kern="1200" dirty="0">
                <a:solidFill>
                  <a:prstClr val="black"/>
                </a:solidFill>
                <a:latin typeface="Times New Roman"/>
                <a:ea typeface="Times New Roman"/>
                <a:cs typeface="+mn-cs"/>
              </a:rPr>
            </a:br>
            <a:endParaRPr lang="ru-RU" b="1" dirty="0"/>
          </a:p>
        </p:txBody>
      </p:sp>
      <p:sp>
        <p:nvSpPr>
          <p:cNvPr id="3" name="Объект 2"/>
          <p:cNvSpPr>
            <a:spLocks noGrp="1"/>
          </p:cNvSpPr>
          <p:nvPr>
            <p:ph idx="1"/>
          </p:nvPr>
        </p:nvSpPr>
        <p:spPr>
          <a:xfrm>
            <a:off x="1446444" y="1628800"/>
            <a:ext cx="6575180" cy="4267602"/>
          </a:xfrm>
        </p:spPr>
        <p:txBody>
          <a:bodyPr>
            <a:noAutofit/>
          </a:bodyPr>
          <a:lstStyle/>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удостоверяющего личность родителя (законного представителя) ребенка;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свидетельства о рождении ребенка;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свидетельства о рождении полнородных и неполнородных брата и (или) сестры (в случае использования права преимущественного приема на обучение ребенка в муниципальную образовательную организацию, в которой обучаются его полнородные и неполнородные брат и (или) сестра);</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подтверждающего установление опеки (при необходимости);</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документа о регистрации ребенка по месту жительства или по месту пребывания на закрепленной территории или справку о приеме документов для оформления регистрации по месту жительства (в случае приема на обучение ребенка, проживающего на закрепленной территории);</a:t>
            </a:r>
          </a:p>
        </p:txBody>
      </p:sp>
    </p:spTree>
    <p:extLst>
      <p:ext uri="{BB962C8B-B14F-4D97-AF65-F5344CB8AC3E}">
        <p14:creationId xmlns:p14="http://schemas.microsoft.com/office/powerpoint/2010/main" val="22250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3648" y="1295199"/>
            <a:ext cx="6575180" cy="4267602"/>
          </a:xfrm>
        </p:spPr>
        <p:txBody>
          <a:bodyPr>
            <a:noAutofit/>
          </a:bodyPr>
          <a:lstStyle/>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копии документов, подтверждающих право первоочередного приема на обучение;</a:t>
            </a:r>
          </a:p>
          <a:p>
            <a:pPr marL="342900" lvl="0" indent="-342900" algn="just">
              <a:spcAft>
                <a:spcPts val="0"/>
              </a:spcAft>
              <a:buFont typeface="Symbol"/>
              <a:buChar char=""/>
            </a:pPr>
            <a:r>
              <a:rPr lang="ru-RU" sz="1600" dirty="0">
                <a:solidFill>
                  <a:srgbClr val="000000"/>
                </a:solidFill>
                <a:latin typeface="Times New Roman"/>
                <a:ea typeface="Times New Roman"/>
                <a:cs typeface="Times New Roman"/>
              </a:rPr>
              <a:t>копию заключения психолого-медико-педагогической комиссии (при наличии).</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При </a:t>
            </a:r>
            <a:r>
              <a:rPr lang="ru-RU" sz="1600" dirty="0">
                <a:solidFill>
                  <a:srgbClr val="000000"/>
                </a:solidFill>
                <a:latin typeface="Times New Roman"/>
                <a:ea typeface="Times New Roman"/>
                <a:cs typeface="Times New Roman"/>
              </a:rPr>
              <a:t>посещении общеобразовательной организации родитель(и) (законный(</a:t>
            </a:r>
            <a:r>
              <a:rPr lang="ru-RU" sz="1600" dirty="0" err="1">
                <a:solidFill>
                  <a:srgbClr val="000000"/>
                </a:solidFill>
                <a:latin typeface="Times New Roman"/>
                <a:ea typeface="Times New Roman"/>
                <a:cs typeface="Times New Roman"/>
              </a:rPr>
              <a:t>ые</a:t>
            </a:r>
            <a:r>
              <a:rPr lang="ru-RU" sz="1600" dirty="0">
                <a:solidFill>
                  <a:srgbClr val="000000"/>
                </a:solidFill>
                <a:latin typeface="Times New Roman"/>
                <a:ea typeface="Times New Roman"/>
                <a:cs typeface="Times New Roman"/>
              </a:rPr>
              <a:t>) представитель(и) ребенка предъявляет(ют) оригиналы документов, указанных выше.</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Родитель(и</a:t>
            </a:r>
            <a:r>
              <a:rPr lang="ru-RU" sz="1600" dirty="0">
                <a:solidFill>
                  <a:srgbClr val="000000"/>
                </a:solidFill>
                <a:latin typeface="Times New Roman"/>
                <a:ea typeface="Times New Roman"/>
                <a:cs typeface="Times New Roman"/>
              </a:rPr>
              <a:t>) (законный(</a:t>
            </a:r>
            <a:r>
              <a:rPr lang="ru-RU" sz="1600" dirty="0" err="1">
                <a:solidFill>
                  <a:srgbClr val="000000"/>
                </a:solidFill>
                <a:latin typeface="Times New Roman"/>
                <a:ea typeface="Times New Roman"/>
                <a:cs typeface="Times New Roman"/>
              </a:rPr>
              <a:t>ые</a:t>
            </a:r>
            <a:r>
              <a:rPr lang="ru-RU" sz="1600" dirty="0">
                <a:solidFill>
                  <a:srgbClr val="000000"/>
                </a:solidFill>
                <a:latin typeface="Times New Roman"/>
                <a:ea typeface="Times New Roman"/>
                <a:cs typeface="Times New Roman"/>
              </a:rPr>
              <a:t>) представитель(и) ребенка, являющегося иностранным гражданином или лицом без гражданства, дополнительно предъявляет(ют) документ, подтверждающий родство заявителя(ей) (или законность представления прав ребенка), и документ, подтверждающий право ребенка на пребывание в Российской Федерации.</a:t>
            </a:r>
          </a:p>
          <a:p>
            <a:pPr marL="0" lvl="0" indent="0" algn="just">
              <a:spcAft>
                <a:spcPts val="0"/>
              </a:spcAft>
              <a:buNone/>
            </a:pPr>
            <a:r>
              <a:rPr lang="ru-RU" sz="1600" dirty="0">
                <a:solidFill>
                  <a:srgbClr val="000000"/>
                </a:solidFill>
                <a:latin typeface="Times New Roman"/>
                <a:ea typeface="Times New Roman"/>
                <a:cs typeface="Times New Roman"/>
              </a:rPr>
              <a:t>   </a:t>
            </a:r>
            <a:r>
              <a:rPr lang="ru-RU" sz="1600" dirty="0" smtClean="0">
                <a:solidFill>
                  <a:srgbClr val="000000"/>
                </a:solidFill>
                <a:latin typeface="Times New Roman"/>
                <a:ea typeface="Times New Roman"/>
                <a:cs typeface="Times New Roman"/>
              </a:rPr>
              <a:t>   Иностранные </a:t>
            </a:r>
            <a:r>
              <a:rPr lang="ru-RU" sz="1600" dirty="0">
                <a:solidFill>
                  <a:srgbClr val="000000"/>
                </a:solidFill>
                <a:latin typeface="Times New Roman"/>
                <a:ea typeface="Times New Roman"/>
                <a:cs typeface="Times New Roman"/>
              </a:rPr>
              <a:t>граждане и лица без гражданства все документы представляют на русском языке или вместе с заверенным в установленном порядке переводом на русский язык.</a:t>
            </a:r>
          </a:p>
        </p:txBody>
      </p:sp>
    </p:spTree>
    <p:extLst>
      <p:ext uri="{BB962C8B-B14F-4D97-AF65-F5344CB8AC3E}">
        <p14:creationId xmlns:p14="http://schemas.microsoft.com/office/powerpoint/2010/main" val="428255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095023" y="692697"/>
            <a:ext cx="6965245" cy="1008111"/>
          </a:xfrm>
        </p:spPr>
        <p:txBody>
          <a:bodyPr>
            <a:normAutofit/>
          </a:bodyPr>
          <a:lstStyle/>
          <a:p>
            <a:r>
              <a:rPr lang="ru-RU" sz="2800" b="1" i="1" dirty="0" err="1" smtClean="0">
                <a:latin typeface="Times New Roman" panose="02020603050405020304" pitchFamily="18" charset="0"/>
                <a:cs typeface="Times New Roman" panose="02020603050405020304" pitchFamily="18" charset="0"/>
              </a:rPr>
              <a:t>Секисова</a:t>
            </a:r>
            <a:r>
              <a:rPr lang="ru-RU" sz="2800" b="1" i="1" dirty="0" smtClean="0">
                <a:latin typeface="Times New Roman" panose="02020603050405020304" pitchFamily="18" charset="0"/>
                <a:cs typeface="Times New Roman" panose="02020603050405020304" pitchFamily="18" charset="0"/>
              </a:rPr>
              <a:t> Наталья Геннадьевна </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6" name="Объект 5"/>
          <p:cNvSpPr>
            <a:spLocks noGrp="1"/>
          </p:cNvSpPr>
          <p:nvPr>
            <p:ph sz="quarter" idx="14"/>
          </p:nvPr>
        </p:nvSpPr>
        <p:spPr>
          <a:xfrm>
            <a:off x="4427984" y="1556792"/>
            <a:ext cx="3816424" cy="4608512"/>
          </a:xfrm>
        </p:spPr>
        <p:txBody>
          <a:bodyPr>
            <a:normAutofit/>
          </a:bodyPr>
          <a:lstStyle/>
          <a:p>
            <a:pPr lvl="0" algn="just">
              <a:buClr>
                <a:srgbClr val="AA2B1E"/>
              </a:buClr>
            </a:pPr>
            <a:r>
              <a:rPr lang="ru-RU" sz="1600" i="1" dirty="0" smtClean="0">
                <a:solidFill>
                  <a:prstClr val="black"/>
                </a:solidFill>
                <a:latin typeface="Times New Roman" panose="02020603050405020304" pitchFamily="18" charset="0"/>
                <a:cs typeface="Times New Roman" pitchFamily="18" charset="0"/>
              </a:rPr>
              <a:t>Квалификационная категория</a:t>
            </a:r>
            <a:r>
              <a:rPr lang="ru-RU" sz="1600" i="1" dirty="0">
                <a:solidFill>
                  <a:prstClr val="black"/>
                </a:solidFill>
                <a:latin typeface="Times New Roman" pitchFamily="18" charset="0"/>
                <a:cs typeface="Times New Roman" pitchFamily="18" charset="0"/>
              </a:rPr>
              <a:t>: </a:t>
            </a:r>
            <a:r>
              <a:rPr lang="ru-RU" sz="1600" i="1" dirty="0" smtClean="0">
                <a:solidFill>
                  <a:prstClr val="black"/>
                </a:solidFill>
                <a:latin typeface="Times New Roman" pitchFamily="18" charset="0"/>
                <a:cs typeface="Times New Roman" pitchFamily="18" charset="0"/>
              </a:rPr>
              <a:t>Высшая</a:t>
            </a:r>
          </a:p>
          <a:p>
            <a:pPr lvl="0" algn="just">
              <a:buClr>
                <a:srgbClr val="AA2B1E"/>
              </a:buClr>
            </a:pPr>
            <a:r>
              <a:rPr lang="ru-RU" sz="1600" dirty="0" smtClean="0">
                <a:solidFill>
                  <a:prstClr val="black"/>
                </a:solidFill>
                <a:latin typeface="Times New Roman" pitchFamily="18" charset="0"/>
                <a:cs typeface="Times New Roman" pitchFamily="18" charset="0"/>
              </a:rPr>
              <a:t>Педагогический стаж 32 года</a:t>
            </a:r>
            <a:endParaRPr lang="ru-RU" sz="1600" dirty="0">
              <a:solidFill>
                <a:prstClr val="black"/>
              </a:solidFill>
              <a:latin typeface="Times New Roman" pitchFamily="18" charset="0"/>
              <a:cs typeface="Times New Roman" pitchFamily="18" charset="0"/>
            </a:endParaRPr>
          </a:p>
          <a:p>
            <a:pPr lvl="0" algn="just">
              <a:lnSpc>
                <a:spcPct val="107000"/>
              </a:lnSpc>
              <a:spcAft>
                <a:spcPts val="800"/>
              </a:spcAft>
            </a:pPr>
            <a:r>
              <a:rPr lang="ru-RU" sz="1600" dirty="0">
                <a:solidFill>
                  <a:srgbClr val="000000"/>
                </a:solidFill>
                <a:latin typeface="Times New Roman" panose="02020603050405020304" pitchFamily="18" charset="0"/>
                <a:ea typeface="Calibri"/>
                <a:cs typeface="Times New Roman" panose="02020603050405020304" pitchFamily="18" charset="0"/>
              </a:rPr>
              <a:t>За плодотворную работу и подготовку призёров </a:t>
            </a:r>
            <a:r>
              <a:rPr lang="ru-RU" sz="1600" dirty="0" smtClean="0">
                <a:solidFill>
                  <a:srgbClr val="000000"/>
                </a:solidFill>
                <a:latin typeface="Times New Roman" panose="02020603050405020304" pitchFamily="18" charset="0"/>
                <a:ea typeface="Calibri"/>
                <a:cs typeface="Times New Roman" panose="02020603050405020304" pitchFamily="18" charset="0"/>
              </a:rPr>
              <a:t>олимпиад </a:t>
            </a:r>
            <a:r>
              <a:rPr lang="ru-RU" sz="1600" dirty="0" smtClean="0">
                <a:latin typeface="Times New Roman" pitchFamily="18" charset="0"/>
                <a:ea typeface="Calibri"/>
                <a:cs typeface="Times New Roman" pitchFamily="18" charset="0"/>
              </a:rPr>
              <a:t>награждена  грамотами, благодарственными письмами </a:t>
            </a:r>
            <a:r>
              <a:rPr lang="ru-RU" sz="1600" dirty="0">
                <a:latin typeface="Times New Roman" pitchFamily="18" charset="0"/>
                <a:ea typeface="Calibri"/>
                <a:cs typeface="Times New Roman" pitchFamily="18" charset="0"/>
              </a:rPr>
              <a:t>Управления образования, Администрации Советского района</a:t>
            </a:r>
          </a:p>
          <a:p>
            <a:pPr algn="just">
              <a:lnSpc>
                <a:spcPct val="107000"/>
              </a:lnSpc>
              <a:spcAft>
                <a:spcPts val="800"/>
              </a:spcAft>
            </a:pPr>
            <a:r>
              <a:rPr lang="ru-RU" sz="1600" dirty="0" smtClean="0">
                <a:solidFill>
                  <a:srgbClr val="000000"/>
                </a:solidFill>
                <a:latin typeface="Times New Roman" panose="02020603050405020304" pitchFamily="18" charset="0"/>
                <a:ea typeface="Calibri"/>
                <a:cs typeface="Times New Roman" panose="02020603050405020304" pitchFamily="18" charset="0"/>
              </a:rPr>
              <a:t>Ежегодно  </a:t>
            </a:r>
            <a:r>
              <a:rPr lang="ru-RU" sz="1600" dirty="0">
                <a:solidFill>
                  <a:srgbClr val="000000"/>
                </a:solidFill>
                <a:latin typeface="Times New Roman" panose="02020603050405020304" pitchFamily="18" charset="0"/>
                <a:ea typeface="Calibri"/>
                <a:cs typeface="Times New Roman" panose="02020603050405020304" pitchFamily="18" charset="0"/>
              </a:rPr>
              <a:t>ученики занимают призовые </a:t>
            </a:r>
            <a:r>
              <a:rPr lang="ru-RU" sz="1600" dirty="0" smtClean="0">
                <a:solidFill>
                  <a:srgbClr val="000000"/>
                </a:solidFill>
                <a:latin typeface="Times New Roman" panose="02020603050405020304" pitchFamily="18" charset="0"/>
                <a:ea typeface="Calibri"/>
                <a:cs typeface="Times New Roman" panose="02020603050405020304" pitchFamily="18" charset="0"/>
              </a:rPr>
              <a:t>места </a:t>
            </a:r>
            <a:r>
              <a:rPr lang="ru-RU" sz="1600" dirty="0">
                <a:solidFill>
                  <a:srgbClr val="000000"/>
                </a:solidFill>
                <a:latin typeface="Times New Roman" panose="02020603050405020304" pitchFamily="18" charset="0"/>
                <a:ea typeface="Calibri"/>
                <a:cs typeface="Times New Roman" panose="02020603050405020304" pitchFamily="18" charset="0"/>
              </a:rPr>
              <a:t>по русскому языку, математике, окружающему миру на школьных и муниципальных олимпиадах.</a:t>
            </a:r>
            <a:endParaRPr lang="ru-RU" sz="1600" dirty="0">
              <a:latin typeface="Times New Roman" panose="02020603050405020304" pitchFamily="18" charset="0"/>
              <a:ea typeface="Calibri"/>
              <a:cs typeface="Times New Roman" panose="02020603050405020304" pitchFamily="18" charset="0"/>
            </a:endParaRPr>
          </a:p>
          <a:p>
            <a:pPr>
              <a:lnSpc>
                <a:spcPct val="107000"/>
              </a:lnSpc>
              <a:spcAft>
                <a:spcPts val="800"/>
              </a:spcAft>
            </a:pPr>
            <a:endParaRPr lang="ru-RU" sz="1600" dirty="0"/>
          </a:p>
        </p:txBody>
      </p:sp>
      <p:pic>
        <p:nvPicPr>
          <p:cNvPr id="1026" name="Picture 2"/>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00808"/>
            <a:ext cx="2592288"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017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2800" b="1" i="1" dirty="0" err="1" smtClean="0">
                <a:latin typeface="Times New Roman" panose="02020603050405020304" pitchFamily="18" charset="0"/>
                <a:cs typeface="Times New Roman" panose="02020603050405020304" pitchFamily="18" charset="0"/>
              </a:rPr>
              <a:t>Слободскова</a:t>
            </a:r>
            <a:r>
              <a:rPr lang="ru-RU" sz="2800" b="1" i="1" dirty="0" smtClean="0">
                <a:latin typeface="Times New Roman" panose="02020603050405020304" pitchFamily="18" charset="0"/>
                <a:cs typeface="Times New Roman" panose="02020603050405020304" pitchFamily="18" charset="0"/>
              </a:rPr>
              <a:t> Надежда Михайловна</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6" name="Объект 5"/>
          <p:cNvSpPr>
            <a:spLocks noGrp="1"/>
          </p:cNvSpPr>
          <p:nvPr>
            <p:ph sz="quarter" idx="14"/>
          </p:nvPr>
        </p:nvSpPr>
        <p:spPr>
          <a:xfrm>
            <a:off x="4572000" y="1844824"/>
            <a:ext cx="3600400" cy="3879701"/>
          </a:xfrm>
        </p:spPr>
        <p:txBody>
          <a:bodyPr>
            <a:noAutofit/>
          </a:bodyPr>
          <a:lstStyle/>
          <a:p>
            <a:pPr marL="0" indent="0" algn="just">
              <a:lnSpc>
                <a:spcPct val="115000"/>
              </a:lnSpc>
              <a:buNone/>
            </a:pPr>
            <a:r>
              <a:rPr lang="ru-RU" sz="1600" dirty="0" smtClean="0">
                <a:latin typeface="Times New Roman"/>
                <a:ea typeface="Calibri"/>
                <a:cs typeface="Times New Roman"/>
              </a:rPr>
              <a:t>     </a:t>
            </a:r>
            <a:endParaRPr lang="ru-RU" sz="1400" dirty="0">
              <a:latin typeface="Times New Roman" pitchFamily="18" charset="0"/>
              <a:cs typeface="Times New Roman" pitchFamily="18" charset="0"/>
            </a:endParaRPr>
          </a:p>
        </p:txBody>
      </p:sp>
      <p:sp>
        <p:nvSpPr>
          <p:cNvPr id="2" name="Прямоугольник 1"/>
          <p:cNvSpPr/>
          <p:nvPr/>
        </p:nvSpPr>
        <p:spPr>
          <a:xfrm>
            <a:off x="4499992" y="2276871"/>
            <a:ext cx="3672408" cy="2160591"/>
          </a:xfrm>
          <a:prstGeom prst="rect">
            <a:avLst/>
          </a:prstGeom>
        </p:spPr>
        <p:txBody>
          <a:bodyPr wrap="square">
            <a:spAutoFit/>
          </a:bodyPr>
          <a:lstStyle/>
          <a:p>
            <a:pPr marL="285750" lvl="0" indent="-285750" algn="just">
              <a:lnSpc>
                <a:spcPct val="115000"/>
              </a:lnSpc>
              <a:spcBef>
                <a:spcPct val="20000"/>
              </a:spcBef>
              <a:buClr>
                <a:srgbClr val="AA2B1E"/>
              </a:buClr>
              <a:buSzPct val="85000"/>
              <a:buFont typeface="Arial" panose="020B0604020202020204" pitchFamily="34" charset="0"/>
              <a:buChar char="•"/>
            </a:pPr>
            <a:r>
              <a:rPr lang="ru-RU" sz="1400" dirty="0">
                <a:latin typeface="Times New Roman"/>
                <a:ea typeface="Calibri"/>
                <a:cs typeface="Times New Roman"/>
              </a:rPr>
              <a:t>Педагогический стаж 6</a:t>
            </a:r>
            <a:r>
              <a:rPr lang="ru-RU" sz="1400" dirty="0" smtClean="0">
                <a:latin typeface="Times New Roman"/>
                <a:ea typeface="Calibri"/>
                <a:cs typeface="Times New Roman"/>
              </a:rPr>
              <a:t> </a:t>
            </a:r>
            <a:r>
              <a:rPr lang="ru-RU" sz="1400" dirty="0">
                <a:latin typeface="Times New Roman"/>
                <a:ea typeface="Calibri"/>
                <a:cs typeface="Times New Roman"/>
              </a:rPr>
              <a:t>лет</a:t>
            </a:r>
            <a:endParaRPr lang="ru-RU" sz="1400" dirty="0">
              <a:latin typeface="Calibri"/>
              <a:ea typeface="Calibri"/>
              <a:cs typeface="Times New Roman"/>
            </a:endParaRPr>
          </a:p>
          <a:p>
            <a:pPr marL="342900" lvl="0" indent="-342900" algn="just">
              <a:lnSpc>
                <a:spcPct val="115000"/>
              </a:lnSpc>
              <a:spcBef>
                <a:spcPct val="20000"/>
              </a:spcBef>
              <a:buClr>
                <a:srgbClr val="AA2B1E"/>
              </a:buClr>
              <a:buSzPct val="85000"/>
              <a:buFont typeface="Symbol"/>
              <a:buChar char=""/>
            </a:pPr>
            <a:r>
              <a:rPr lang="ru-RU" sz="1400" dirty="0" smtClean="0">
                <a:latin typeface="Times New Roman"/>
                <a:ea typeface="Calibri"/>
                <a:cs typeface="Times New Roman"/>
              </a:rPr>
              <a:t>Окончила Российский   государственный  профессиональный педагогический университет  </a:t>
            </a:r>
            <a:r>
              <a:rPr lang="ru-RU" sz="1400" dirty="0">
                <a:latin typeface="Times New Roman"/>
                <a:ea typeface="Calibri"/>
                <a:cs typeface="Times New Roman"/>
              </a:rPr>
              <a:t>«</a:t>
            </a:r>
            <a:r>
              <a:rPr lang="ru-RU" sz="1400" dirty="0" smtClean="0">
                <a:latin typeface="Times New Roman"/>
                <a:ea typeface="Calibri"/>
                <a:cs typeface="Times New Roman"/>
              </a:rPr>
              <a:t>УГППУ»</a:t>
            </a:r>
            <a:endParaRPr lang="ru-RU" sz="1400" dirty="0">
              <a:latin typeface="Calibri"/>
              <a:ea typeface="Calibri"/>
              <a:cs typeface="Times New Roman"/>
            </a:endParaRPr>
          </a:p>
          <a:p>
            <a:pPr marL="342900" lvl="0" indent="-342900" algn="just">
              <a:lnSpc>
                <a:spcPct val="115000"/>
              </a:lnSpc>
              <a:spcBef>
                <a:spcPct val="20000"/>
              </a:spcBef>
              <a:spcAft>
                <a:spcPts val="1000"/>
              </a:spcAft>
              <a:buClr>
                <a:srgbClr val="AA2B1E"/>
              </a:buClr>
              <a:buSzPct val="85000"/>
              <a:buFont typeface="Symbol"/>
              <a:buChar char=""/>
            </a:pPr>
            <a:r>
              <a:rPr lang="ru-RU" sz="1400" dirty="0">
                <a:latin typeface="Times New Roman"/>
                <a:ea typeface="Calibri"/>
                <a:cs typeface="Times New Roman"/>
              </a:rPr>
              <a:t> Педагогическое кредо «</a:t>
            </a:r>
            <a:r>
              <a:rPr lang="ru-RU" sz="1400" dirty="0">
                <a:latin typeface="Times New Roman"/>
                <a:ea typeface="Times New Roman"/>
                <a:cs typeface="Times New Roman"/>
              </a:rPr>
              <a:t>Учитель не просто профессия, а часть жизни каждого человека. И эта часть должна быть самой лучшей</a:t>
            </a:r>
            <a:r>
              <a:rPr lang="ru-RU" sz="1400" dirty="0">
                <a:ea typeface="Times New Roman"/>
                <a:cs typeface="Times New Roman"/>
              </a:rPr>
              <a:t>».</a:t>
            </a:r>
            <a:r>
              <a:rPr lang="ru-RU" sz="1400" dirty="0">
                <a:latin typeface="Times New Roman"/>
                <a:ea typeface="Calibri"/>
                <a:cs typeface="Times New Roman"/>
              </a:rPr>
              <a:t> </a:t>
            </a:r>
            <a:endParaRPr lang="ru-RU" sz="1400" dirty="0">
              <a:latin typeface="Calibri"/>
              <a:ea typeface="Calibri"/>
              <a:cs typeface="Times New Roman"/>
            </a:endParaRPr>
          </a:p>
        </p:txBody>
      </p:sp>
      <p:pic>
        <p:nvPicPr>
          <p:cNvPr id="1026" name="Picture 2" descr="D:\Users\User\Desktop\photo_2024-01-31_14-42-0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547416" y="2120900"/>
            <a:ext cx="2702718"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88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5023" y="817583"/>
            <a:ext cx="6965245" cy="811217"/>
          </a:xfrm>
        </p:spPr>
        <p:txBody>
          <a:bodyPr>
            <a:normAutofit fontScale="90000"/>
          </a:bodyPr>
          <a:lstStyle/>
          <a:p>
            <a:r>
              <a:rPr lang="ru-RU" sz="2800" b="1" i="1" dirty="0" err="1" smtClean="0">
                <a:latin typeface="Times New Roman" panose="02020603050405020304" pitchFamily="18" charset="0"/>
                <a:cs typeface="Times New Roman" panose="02020603050405020304" pitchFamily="18" charset="0"/>
              </a:rPr>
              <a:t>Трубникова</a:t>
            </a:r>
            <a:r>
              <a:rPr lang="ru-RU" sz="2800" b="1" i="1" dirty="0" smtClean="0">
                <a:latin typeface="Times New Roman" panose="02020603050405020304" pitchFamily="18" charset="0"/>
                <a:cs typeface="Times New Roman" panose="02020603050405020304" pitchFamily="18" charset="0"/>
              </a:rPr>
              <a:t> Татьяна Николаевна</a:t>
            </a:r>
            <a:br>
              <a:rPr lang="ru-RU" sz="2800" b="1" i="1" dirty="0" smtClean="0">
                <a:latin typeface="Times New Roman" panose="02020603050405020304" pitchFamily="18" charset="0"/>
                <a:cs typeface="Times New Roman" panose="02020603050405020304" pitchFamily="18" charset="0"/>
              </a:rPr>
            </a:br>
            <a:r>
              <a:rPr lang="ru-RU" sz="2800" b="1" i="1" dirty="0" smtClean="0">
                <a:latin typeface="Times New Roman" panose="02020603050405020304" pitchFamily="18" charset="0"/>
                <a:cs typeface="Times New Roman" panose="02020603050405020304" pitchFamily="18" charset="0"/>
              </a:rPr>
              <a:t>1 </a:t>
            </a:r>
            <a:r>
              <a:rPr lang="ru-RU" sz="2800" b="1" i="1" dirty="0">
                <a:latin typeface="Times New Roman" panose="02020603050405020304" pitchFamily="18" charset="0"/>
                <a:cs typeface="Times New Roman" panose="02020603050405020304" pitchFamily="18" charset="0"/>
              </a:rPr>
              <a:t>класс</a:t>
            </a:r>
          </a:p>
        </p:txBody>
      </p:sp>
      <p:sp>
        <p:nvSpPr>
          <p:cNvPr id="4" name="Объект 3"/>
          <p:cNvSpPr>
            <a:spLocks noGrp="1"/>
          </p:cNvSpPr>
          <p:nvPr>
            <p:ph sz="quarter" idx="14"/>
          </p:nvPr>
        </p:nvSpPr>
        <p:spPr>
          <a:xfrm>
            <a:off x="3779912" y="1628800"/>
            <a:ext cx="4392488" cy="4680520"/>
          </a:xfrm>
        </p:spPr>
        <p:txBody>
          <a:bodyPr>
            <a:noAutofit/>
          </a:bodyPr>
          <a:lstStyle/>
          <a:p>
            <a:pPr marL="0" indent="0" algn="just">
              <a:buNone/>
            </a:pPr>
            <a:endParaRPr lang="ru-RU" sz="1400" dirty="0">
              <a:latin typeface="Times New Roman" pitchFamily="18" charset="0"/>
              <a:cs typeface="Times New Roman" pitchFamily="18" charset="0"/>
            </a:endParaRPr>
          </a:p>
          <a:p>
            <a:pPr algn="just"/>
            <a:r>
              <a:rPr lang="ru-RU" sz="1400" i="1" dirty="0">
                <a:latin typeface="Times New Roman" pitchFamily="18" charset="0"/>
                <a:cs typeface="Times New Roman" pitchFamily="18" charset="0"/>
              </a:rPr>
              <a:t>Педагогический </a:t>
            </a:r>
            <a:r>
              <a:rPr lang="ru-RU" sz="1400" i="1" smtClean="0">
                <a:latin typeface="Times New Roman" pitchFamily="18" charset="0"/>
                <a:cs typeface="Times New Roman" pitchFamily="18" charset="0"/>
              </a:rPr>
              <a:t>стаж  37 </a:t>
            </a:r>
            <a:r>
              <a:rPr lang="ru-RU" sz="1400" i="1" dirty="0" smtClean="0">
                <a:latin typeface="Times New Roman" pitchFamily="18" charset="0"/>
                <a:cs typeface="Times New Roman" pitchFamily="18" charset="0"/>
              </a:rPr>
              <a:t>лет</a:t>
            </a:r>
            <a:endParaRPr lang="ru-RU" sz="1400" i="1" dirty="0">
              <a:latin typeface="Times New Roman" pitchFamily="18" charset="0"/>
              <a:cs typeface="Times New Roman" pitchFamily="18" charset="0"/>
            </a:endParaRPr>
          </a:p>
          <a:p>
            <a:pPr algn="just"/>
            <a:r>
              <a:rPr lang="ru-RU" sz="1400" dirty="0" smtClean="0">
                <a:latin typeface="Times New Roman" pitchFamily="18" charset="0"/>
                <a:cs typeface="Times New Roman" pitchFamily="18" charset="0"/>
              </a:rPr>
              <a:t>Участвует </a:t>
            </a:r>
            <a:r>
              <a:rPr lang="ru-RU" sz="1400" dirty="0">
                <a:latin typeface="Times New Roman" pitchFamily="18" charset="0"/>
                <a:cs typeface="Times New Roman" pitchFamily="18" charset="0"/>
              </a:rPr>
              <a:t>в реализации целевой программы гимназии «Одарённый ребёнок». </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У</a:t>
            </a:r>
            <a:r>
              <a:rPr lang="ru-RU" sz="1400" dirty="0" smtClean="0">
                <a:latin typeface="Times New Roman" pitchFamily="18" charset="0"/>
                <a:cs typeface="Times New Roman" pitchFamily="18" charset="0"/>
              </a:rPr>
              <a:t>ченики </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победители, призёры</a:t>
            </a:r>
            <a:r>
              <a:rPr lang="ru-RU" sz="1400" dirty="0">
                <a:latin typeface="Times New Roman" pitchFamily="18" charset="0"/>
                <a:cs typeface="Times New Roman" pitchFamily="18" charset="0"/>
              </a:rPr>
              <a:t>, лауреаты </a:t>
            </a:r>
            <a:r>
              <a:rPr lang="ru-RU" sz="1400" dirty="0" smtClean="0">
                <a:latin typeface="Times New Roman" pitchFamily="18" charset="0"/>
                <a:cs typeface="Times New Roman" pitchFamily="18" charset="0"/>
              </a:rPr>
              <a:t>Международных, Всероссийских </a:t>
            </a:r>
            <a:r>
              <a:rPr lang="ru-RU" sz="1400" dirty="0">
                <a:latin typeface="Times New Roman" pitchFamily="18" charset="0"/>
                <a:cs typeface="Times New Roman" pitchFamily="18" charset="0"/>
              </a:rPr>
              <a:t>дистанционных конкурсов, олимпиад. </a:t>
            </a:r>
          </a:p>
          <a:p>
            <a:pPr algn="just"/>
            <a:r>
              <a:rPr lang="ru-RU" sz="1400" dirty="0" smtClean="0">
                <a:latin typeface="Times New Roman" pitchFamily="18" charset="0"/>
                <a:cs typeface="Times New Roman" pitchFamily="18" charset="0"/>
              </a:rPr>
              <a:t>Имеет </a:t>
            </a:r>
            <a:r>
              <a:rPr lang="ru-RU" sz="1400" dirty="0">
                <a:latin typeface="Times New Roman" pitchFamily="18" charset="0"/>
                <a:cs typeface="Times New Roman" pitchFamily="18" charset="0"/>
              </a:rPr>
              <a:t>Благодарственные письма  за подготовку победителей, за активное участие и организацию в проведении конкурсов, олимпиад разного уровня. </a:t>
            </a:r>
            <a:endParaRPr lang="ru-RU" sz="1400" dirty="0" smtClean="0">
              <a:latin typeface="Times New Roman" pitchFamily="18" charset="0"/>
              <a:cs typeface="Times New Roman" pitchFamily="18" charset="0"/>
            </a:endParaRPr>
          </a:p>
          <a:p>
            <a:pPr algn="just"/>
            <a:r>
              <a:rPr lang="ru-RU" sz="1400" dirty="0">
                <a:latin typeface="Times New Roman" pitchFamily="18" charset="0"/>
                <a:cs typeface="Times New Roman" pitchFamily="18" charset="0"/>
              </a:rPr>
              <a:t>В своей работе </a:t>
            </a:r>
            <a:r>
              <a:rPr lang="ru-RU" sz="1400" dirty="0" smtClean="0">
                <a:latin typeface="Times New Roman" pitchFamily="18" charset="0"/>
                <a:cs typeface="Times New Roman" pitchFamily="18" charset="0"/>
              </a:rPr>
              <a:t>использует </a:t>
            </a:r>
            <a:r>
              <a:rPr lang="ru-RU" sz="1400" dirty="0">
                <a:latin typeface="Times New Roman" pitchFamily="18" charset="0"/>
                <a:cs typeface="Times New Roman" pitchFamily="18" charset="0"/>
              </a:rPr>
              <a:t>информационные технологии, интерактивные программы. На уроках </a:t>
            </a:r>
            <a:r>
              <a:rPr lang="ru-RU" sz="1400" dirty="0" smtClean="0">
                <a:latin typeface="Times New Roman" pitchFamily="18" charset="0"/>
                <a:cs typeface="Times New Roman" pitchFamily="18" charset="0"/>
              </a:rPr>
              <a:t>формирует </a:t>
            </a:r>
            <a:r>
              <a:rPr lang="ru-RU" sz="1400" dirty="0">
                <a:latin typeface="Times New Roman" pitchFamily="18" charset="0"/>
                <a:cs typeface="Times New Roman" pitchFamily="18" charset="0"/>
              </a:rPr>
              <a:t>функциональную грамотность обучающихся.</a:t>
            </a:r>
          </a:p>
          <a:p>
            <a:pPr algn="just"/>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П</a:t>
            </a:r>
            <a:r>
              <a:rPr lang="ru-RU" sz="1400" dirty="0" smtClean="0">
                <a:latin typeface="Times New Roman" pitchFamily="18" charset="0"/>
                <a:cs typeface="Times New Roman" pitchFamily="18" charset="0"/>
              </a:rPr>
              <a:t>рофессиональное </a:t>
            </a:r>
            <a:r>
              <a:rPr lang="ru-RU" sz="1400" dirty="0">
                <a:latin typeface="Times New Roman" pitchFamily="18" charset="0"/>
                <a:cs typeface="Times New Roman" pitchFamily="18" charset="0"/>
              </a:rPr>
              <a:t>кредо - обучать ребёнка, воспитывая в нем личность.</a:t>
            </a:r>
            <a:endParaRPr lang="ru-RU" sz="1400" dirty="0" smtClean="0">
              <a:latin typeface="Times New Roman" pitchFamily="18" charset="0"/>
              <a:cs typeface="Times New Roman" pitchFamily="18" charset="0"/>
            </a:endParaRPr>
          </a:p>
        </p:txBody>
      </p:sp>
      <p:pic>
        <p:nvPicPr>
          <p:cNvPr id="2050" name="Picture 2" descr="D:\Users\User\Desktop\Трубникова ТН.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2519722"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3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b="1" i="1" dirty="0" smtClean="0">
                <a:latin typeface="Times New Roman" panose="02020603050405020304" pitchFamily="18" charset="0"/>
                <a:cs typeface="Times New Roman" panose="02020603050405020304" pitchFamily="18" charset="0"/>
              </a:rPr>
              <a:t>Евстропова Виктория Викторовна</a:t>
            </a:r>
            <a:endParaRPr lang="ru-RU" sz="2800" b="1" i="1"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quarter" idx="14"/>
          </p:nvPr>
        </p:nvSpPr>
        <p:spPr/>
        <p:txBody>
          <a:bodyPr>
            <a:normAutofit fontScale="92500" lnSpcReduction="10000"/>
          </a:bodyPr>
          <a:lstStyle/>
          <a:p>
            <a:pPr lvl="0" algn="just">
              <a:buClr>
                <a:srgbClr val="AA2B1E"/>
              </a:buClr>
            </a:pPr>
            <a:r>
              <a:rPr lang="ru-RU" sz="1700" dirty="0">
                <a:latin typeface="Times New Roman" pitchFamily="18" charset="0"/>
                <a:ea typeface="Calibri"/>
                <a:cs typeface="Times New Roman" pitchFamily="18" charset="0"/>
              </a:rPr>
              <a:t>Стаж работы 3 года </a:t>
            </a:r>
          </a:p>
          <a:p>
            <a:pPr lvl="0" algn="just">
              <a:buClr>
                <a:srgbClr val="AA2B1E"/>
              </a:buClr>
            </a:pPr>
            <a:r>
              <a:rPr lang="ru-RU" sz="1700" dirty="0">
                <a:latin typeface="Times New Roman" pitchFamily="18" charset="0"/>
                <a:ea typeface="Calibri"/>
                <a:cs typeface="Times New Roman" pitchFamily="18" charset="0"/>
              </a:rPr>
              <a:t>Окончила </a:t>
            </a:r>
            <a:r>
              <a:rPr lang="ru-RU" sz="1700" dirty="0" err="1">
                <a:latin typeface="Times New Roman" pitchFamily="18" charset="0"/>
                <a:ea typeface="Calibri"/>
                <a:cs typeface="Times New Roman" pitchFamily="18" charset="0"/>
              </a:rPr>
              <a:t>Сургутский</a:t>
            </a:r>
            <a:r>
              <a:rPr lang="ru-RU" sz="1700" dirty="0">
                <a:latin typeface="Times New Roman" pitchFamily="18" charset="0"/>
                <a:ea typeface="Calibri"/>
                <a:cs typeface="Times New Roman" pitchFamily="18" charset="0"/>
              </a:rPr>
              <a:t> государственный педагогический университет</a:t>
            </a:r>
          </a:p>
          <a:p>
            <a:pPr lvl="0" algn="just">
              <a:buClr>
                <a:srgbClr val="AA2B1E"/>
              </a:buClr>
            </a:pPr>
            <a:r>
              <a:rPr lang="ru-RU" sz="1700" dirty="0" smtClean="0">
                <a:latin typeface="Times New Roman" pitchFamily="18" charset="0"/>
                <a:ea typeface="Calibri"/>
                <a:cs typeface="Times New Roman" pitchFamily="18" charset="0"/>
              </a:rPr>
              <a:t> Образование: </a:t>
            </a:r>
            <a:r>
              <a:rPr lang="ru-RU" sz="1700" dirty="0">
                <a:latin typeface="Times New Roman" pitchFamily="18" charset="0"/>
                <a:ea typeface="Calibri"/>
                <a:cs typeface="Times New Roman" pitchFamily="18" charset="0"/>
              </a:rPr>
              <a:t>Педагогическое образование (</a:t>
            </a:r>
            <a:r>
              <a:rPr lang="ru-RU" sz="1700" dirty="0" err="1">
                <a:latin typeface="Times New Roman" pitchFamily="18" charset="0"/>
                <a:ea typeface="Calibri"/>
                <a:cs typeface="Times New Roman" pitchFamily="18" charset="0"/>
              </a:rPr>
              <a:t>бакалавриат</a:t>
            </a:r>
            <a:r>
              <a:rPr lang="ru-RU" sz="1700" dirty="0">
                <a:latin typeface="Times New Roman" pitchFamily="18" charset="0"/>
                <a:ea typeface="Calibri"/>
                <a:cs typeface="Times New Roman" pitchFamily="18" charset="0"/>
              </a:rPr>
              <a:t>) , </a:t>
            </a:r>
            <a:r>
              <a:rPr lang="ru-RU" sz="1700" dirty="0" smtClean="0">
                <a:latin typeface="Times New Roman" pitchFamily="18" charset="0"/>
                <a:ea typeface="Calibri"/>
                <a:cs typeface="Times New Roman" pitchFamily="18" charset="0"/>
              </a:rPr>
              <a:t>логопедия </a:t>
            </a:r>
            <a:r>
              <a:rPr lang="ru-RU" sz="1700" dirty="0">
                <a:latin typeface="Times New Roman" pitchFamily="18" charset="0"/>
                <a:ea typeface="Calibri"/>
                <a:cs typeface="Times New Roman" pitchFamily="18" charset="0"/>
              </a:rPr>
              <a:t>(переподготовка), </a:t>
            </a:r>
            <a:r>
              <a:rPr lang="ru-RU" sz="1700" dirty="0" smtClean="0">
                <a:latin typeface="Times New Roman" pitchFamily="18" charset="0"/>
                <a:ea typeface="Calibri"/>
                <a:cs typeface="Times New Roman" pitchFamily="18" charset="0"/>
              </a:rPr>
              <a:t>государственное </a:t>
            </a:r>
            <a:r>
              <a:rPr lang="ru-RU" sz="1700" dirty="0">
                <a:latin typeface="Times New Roman" pitchFamily="18" charset="0"/>
                <a:ea typeface="Calibri"/>
                <a:cs typeface="Times New Roman" pitchFamily="18" charset="0"/>
              </a:rPr>
              <a:t>и муниципальное управление (магистратура</a:t>
            </a:r>
            <a:r>
              <a:rPr lang="ru-RU" sz="1700" dirty="0" smtClean="0">
                <a:latin typeface="Times New Roman" pitchFamily="18" charset="0"/>
                <a:ea typeface="Calibri"/>
                <a:cs typeface="Times New Roman" pitchFamily="18" charset="0"/>
              </a:rPr>
              <a:t>) </a:t>
            </a:r>
          </a:p>
          <a:p>
            <a:pPr lvl="0" algn="just">
              <a:buClr>
                <a:srgbClr val="AA2B1E"/>
              </a:buClr>
            </a:pPr>
            <a:r>
              <a:rPr lang="ru-RU" sz="1700" dirty="0" smtClean="0">
                <a:latin typeface="Times New Roman" pitchFamily="18" charset="0"/>
                <a:cs typeface="Times New Roman" pitchFamily="18" charset="0"/>
              </a:rPr>
              <a:t>Методика  </a:t>
            </a:r>
            <a:r>
              <a:rPr lang="ru-RU" sz="1700" dirty="0">
                <a:latin typeface="Times New Roman" pitchFamily="18" charset="0"/>
                <a:cs typeface="Times New Roman" pitchFamily="18" charset="0"/>
              </a:rPr>
              <a:t>воспитательной работы строится на коллективной творческой деятельности учитель – родитель – ученик.</a:t>
            </a:r>
            <a:endParaRPr lang="ru-RU" sz="1700" dirty="0">
              <a:latin typeface="Times New Roman" pitchFamily="18" charset="0"/>
              <a:ea typeface="Calibri"/>
              <a:cs typeface="Times New Roman" pitchFamily="18" charset="0"/>
            </a:endParaRPr>
          </a:p>
          <a:p>
            <a:pPr algn="just">
              <a:buClr>
                <a:srgbClr val="AA2B1E"/>
              </a:buClr>
            </a:pPr>
            <a:endParaRPr lang="ru-RU" sz="1700" dirty="0">
              <a:solidFill>
                <a:srgbClr val="FF0000"/>
              </a:solidFill>
              <a:latin typeface="Times New Roman" pitchFamily="18" charset="0"/>
              <a:cs typeface="Times New Roman" pitchFamily="18" charset="0"/>
            </a:endParaRPr>
          </a:p>
          <a:p>
            <a:pPr lvl="0" algn="just">
              <a:buClr>
                <a:srgbClr val="AA2B1E"/>
              </a:buClr>
            </a:pPr>
            <a:endParaRPr lang="ru-RU" sz="1700" dirty="0">
              <a:solidFill>
                <a:prstClr val="black"/>
              </a:solidFill>
              <a:latin typeface="Times New Roman" panose="02020603050405020304" pitchFamily="18" charset="0"/>
              <a:ea typeface="Calibri"/>
              <a:cs typeface="Times New Roman" panose="02020603050405020304" pitchFamily="18" charset="0"/>
            </a:endParaRPr>
          </a:p>
          <a:p>
            <a:endParaRPr lang="ru-RU" dirty="0"/>
          </a:p>
        </p:txBody>
      </p:sp>
      <p:pic>
        <p:nvPicPr>
          <p:cNvPr id="1026" name="Picture 2" descr="D:\Users\User\Desktop\photo_2024-02-26_13-22-00.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988840"/>
            <a:ext cx="2664296" cy="3735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0416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784</TotalTime>
  <Words>600</Words>
  <Application>Microsoft Office PowerPoint</Application>
  <PresentationFormat>Экран (4:3)</PresentationFormat>
  <Paragraphs>48</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Кнопка</vt:lpstr>
      <vt:lpstr>Правила приёма на обучение по образовательным программам НОО</vt:lpstr>
      <vt:lpstr>Выдержки из Положения </vt:lpstr>
      <vt:lpstr>Презентация PowerPoint</vt:lpstr>
      <vt:lpstr>Для приема родитель(и) (законный(ые) представитель(и) ребенка представляют следующие документы: </vt:lpstr>
      <vt:lpstr>Презентация PowerPoint</vt:lpstr>
      <vt:lpstr>Секисова Наталья Геннадьевна  1 класс</vt:lpstr>
      <vt:lpstr>Слободскова Надежда Михайловна 1 класс</vt:lpstr>
      <vt:lpstr>Трубникова Татьяна Николаевна 1 класс</vt:lpstr>
      <vt:lpstr>Евстропова Виктория Викторовна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1</cp:lastModifiedBy>
  <cp:revision>52</cp:revision>
  <dcterms:created xsi:type="dcterms:W3CDTF">2021-01-15T07:01:58Z</dcterms:created>
  <dcterms:modified xsi:type="dcterms:W3CDTF">2024-03-31T09:04:08Z</dcterms:modified>
</cp:coreProperties>
</file>